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662" r:id="rId2"/>
    <p:sldMasterId id="2147483650" r:id="rId3"/>
    <p:sldMasterId id="2147490646" r:id="rId4"/>
    <p:sldMasterId id="2147490658" r:id="rId5"/>
    <p:sldMasterId id="2147490670" r:id="rId6"/>
    <p:sldMasterId id="2147490682" r:id="rId7"/>
    <p:sldMasterId id="2147490694" r:id="rId8"/>
  </p:sldMasterIdLst>
  <p:notesMasterIdLst>
    <p:notesMasterId r:id="rId77"/>
  </p:notesMasterIdLst>
  <p:handoutMasterIdLst>
    <p:handoutMasterId r:id="rId78"/>
  </p:handoutMasterIdLst>
  <p:sldIdLst>
    <p:sldId id="1647" r:id="rId9"/>
    <p:sldId id="1774" r:id="rId10"/>
    <p:sldId id="1782" r:id="rId11"/>
    <p:sldId id="1783" r:id="rId12"/>
    <p:sldId id="1780" r:id="rId13"/>
    <p:sldId id="288" r:id="rId14"/>
    <p:sldId id="1785" r:id="rId15"/>
    <p:sldId id="1786" r:id="rId16"/>
    <p:sldId id="299" r:id="rId17"/>
    <p:sldId id="300" r:id="rId18"/>
    <p:sldId id="1650" r:id="rId19"/>
    <p:sldId id="1776" r:id="rId20"/>
    <p:sldId id="1784" r:id="rId21"/>
    <p:sldId id="258" r:id="rId22"/>
    <p:sldId id="1731" r:id="rId23"/>
    <p:sldId id="1752" r:id="rId24"/>
    <p:sldId id="1769" r:id="rId25"/>
    <p:sldId id="1791" r:id="rId26"/>
    <p:sldId id="1762" r:id="rId27"/>
    <p:sldId id="1749" r:id="rId28"/>
    <p:sldId id="1679" r:id="rId29"/>
    <p:sldId id="1683" r:id="rId30"/>
    <p:sldId id="1350" r:id="rId31"/>
    <p:sldId id="1633" r:id="rId32"/>
    <p:sldId id="1682" r:id="rId33"/>
    <p:sldId id="1730" r:id="rId34"/>
    <p:sldId id="1792" r:id="rId35"/>
    <p:sldId id="1793" r:id="rId36"/>
    <p:sldId id="1772" r:id="rId37"/>
    <p:sldId id="1763" r:id="rId38"/>
    <p:sldId id="1643" r:id="rId39"/>
    <p:sldId id="1739" r:id="rId40"/>
    <p:sldId id="1740" r:id="rId41"/>
    <p:sldId id="1795" r:id="rId42"/>
    <p:sldId id="1636" r:id="rId43"/>
    <p:sldId id="1631" r:id="rId44"/>
    <p:sldId id="1632" r:id="rId45"/>
    <p:sldId id="1796" r:id="rId46"/>
    <p:sldId id="1787" r:id="rId47"/>
    <p:sldId id="1781" r:id="rId48"/>
    <p:sldId id="1664" r:id="rId49"/>
    <p:sldId id="1778" r:id="rId50"/>
    <p:sldId id="616" r:id="rId51"/>
    <p:sldId id="1798" r:id="rId52"/>
    <p:sldId id="1518" r:id="rId53"/>
    <p:sldId id="1563" r:id="rId54"/>
    <p:sldId id="1571" r:id="rId55"/>
    <p:sldId id="1487" r:id="rId56"/>
    <p:sldId id="1534" r:id="rId57"/>
    <p:sldId id="1496" r:id="rId58"/>
    <p:sldId id="1497" r:id="rId59"/>
    <p:sldId id="1502" r:id="rId60"/>
    <p:sldId id="1503" r:id="rId61"/>
    <p:sldId id="1504" r:id="rId62"/>
    <p:sldId id="1505" r:id="rId63"/>
    <p:sldId id="1506" r:id="rId64"/>
    <p:sldId id="1574" r:id="rId65"/>
    <p:sldId id="1573" r:id="rId66"/>
    <p:sldId id="1515" r:id="rId67"/>
    <p:sldId id="1514" r:id="rId68"/>
    <p:sldId id="1513" r:id="rId69"/>
    <p:sldId id="1577" r:id="rId70"/>
    <p:sldId id="1565" r:id="rId71"/>
    <p:sldId id="1568" r:id="rId72"/>
    <p:sldId id="1552" r:id="rId73"/>
    <p:sldId id="1546" r:id="rId74"/>
    <p:sldId id="1799" r:id="rId75"/>
    <p:sldId id="1415" r:id="rId76"/>
  </p:sldIdLst>
  <p:sldSz cx="9144000" cy="6858000" type="overhead"/>
  <p:notesSz cx="6797675" cy="9926638"/>
  <p:custDataLst>
    <p:tags r:id="rId79"/>
  </p:custDataLst>
  <p:defaultTextStyle>
    <a:defPPr>
      <a:defRPr lang="fr-FR"/>
    </a:defPPr>
    <a:lvl1pPr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buFont typeface="Symbol" charset="0"/>
      <a:buChar char="-"/>
      <a:defRPr sz="36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06">
          <p15:clr>
            <a:srgbClr val="A4A3A4"/>
          </p15:clr>
        </p15:guide>
        <p15:guide id="2" pos="879">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BCC"/>
    <a:srgbClr val="0F4E80"/>
    <a:srgbClr val="104E80"/>
    <a:srgbClr val="5494D5"/>
    <a:srgbClr val="009F8D"/>
    <a:srgbClr val="EAEAEA"/>
    <a:srgbClr val="13296C"/>
    <a:srgbClr val="00FF00"/>
    <a:srgbClr val="FF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9373" autoAdjust="0"/>
    <p:restoredTop sz="50000" autoAdjust="0"/>
  </p:normalViewPr>
  <p:slideViewPr>
    <p:cSldViewPr showGuides="1">
      <p:cViewPr varScale="1">
        <p:scale>
          <a:sx n="128" d="100"/>
          <a:sy n="128" d="100"/>
        </p:scale>
        <p:origin x="824" y="176"/>
      </p:cViewPr>
      <p:guideLst>
        <p:guide orient="horz" pos="2506"/>
        <p:guide pos="879"/>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 d="1"/>
        <a:sy n="1" d="1"/>
      </p:scale>
      <p:origin x="0" y="0"/>
    </p:cViewPr>
  </p:sorterViewPr>
  <p:notesViewPr>
    <p:cSldViewPr showGuides="1">
      <p:cViewPr varScale="1">
        <p:scale>
          <a:sx n="110" d="100"/>
          <a:sy n="110" d="100"/>
        </p:scale>
        <p:origin x="-396"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5059" name="Rectangle 3"/>
          <p:cNvSpPr>
            <a:spLocks noGrp="1" noChangeArrowheads="1"/>
          </p:cNvSpPr>
          <p:nvPr>
            <p:ph type="dt" sz="quarter"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5CE1BDFA-A18D-044D-ABAE-7B995EDC4606}" type="datetime1">
              <a:rPr lang="fr-FR"/>
              <a:pPr/>
              <a:t>27/01/2022</a:t>
            </a:fld>
            <a:endParaRPr lang="fr-FR"/>
          </a:p>
        </p:txBody>
      </p:sp>
      <p:sp>
        <p:nvSpPr>
          <p:cNvPr id="45060" name="Rectangle 4"/>
          <p:cNvSpPr>
            <a:spLocks noGrp="1" noChangeArrowheads="1"/>
          </p:cNvSpPr>
          <p:nvPr>
            <p:ph type="ftr" sz="quarter" idx="2"/>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5061" name="Rectangle 5"/>
          <p:cNvSpPr>
            <a:spLocks noGrp="1" noChangeArrowheads="1"/>
          </p:cNvSpPr>
          <p:nvPr>
            <p:ph type="sldNum" sz="quarter" idx="3"/>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3FF3D339-2B4B-BE4E-B6E2-9D799A3088A7}" type="slidenum">
              <a:rPr lang="fr-FR"/>
              <a:pPr/>
              <a:t>‹N°›</a:t>
            </a:fld>
            <a:endParaRPr lang="fr-FR"/>
          </a:p>
        </p:txBody>
      </p:sp>
    </p:spTree>
    <p:extLst>
      <p:ext uri="{BB962C8B-B14F-4D97-AF65-F5344CB8AC3E}">
        <p14:creationId xmlns:p14="http://schemas.microsoft.com/office/powerpoint/2010/main" val="3062561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defTabSz="911225">
              <a:buFontTx/>
              <a:buNone/>
              <a:defRPr sz="1100">
                <a:latin typeface="Times New Roman" charset="0"/>
                <a:ea typeface="ＭＳ Ｐゴシック" charset="0"/>
                <a:cs typeface="Lucida Sans Unicode" charset="0"/>
              </a:defRPr>
            </a:lvl1pPr>
          </a:lstStyle>
          <a:p>
            <a:pPr>
              <a:defRPr/>
            </a:pPr>
            <a:endParaRPr lang="en-US"/>
          </a:p>
        </p:txBody>
      </p:sp>
      <p:sp>
        <p:nvSpPr>
          <p:cNvPr id="44035" name="Rectangle 3"/>
          <p:cNvSpPr>
            <a:spLocks noGrp="1" noChangeArrowheads="1"/>
          </p:cNvSpPr>
          <p:nvPr>
            <p:ph type="dt" idx="1"/>
          </p:nvPr>
        </p:nvSpPr>
        <p:spPr bwMode="auto">
          <a:xfrm>
            <a:off x="3851275" y="0"/>
            <a:ext cx="2946400" cy="496888"/>
          </a:xfrm>
          <a:prstGeom prst="rect">
            <a:avLst/>
          </a:prstGeom>
          <a:noFill/>
          <a:ln>
            <a:noFill/>
          </a:ln>
        </p:spPr>
        <p:txBody>
          <a:bodyPr vert="horz" wrap="square" lIns="91067" tIns="45533" rIns="91067" bIns="45533" numCol="1" anchor="t" anchorCtr="0" compatLnSpc="1">
            <a:prstTxWarp prst="textNoShape">
              <a:avLst/>
            </a:prstTxWarp>
          </a:bodyPr>
          <a:lstStyle>
            <a:lvl1pPr algn="r" defTabSz="911225">
              <a:buFontTx/>
              <a:buNone/>
              <a:defRPr sz="1100">
                <a:latin typeface="Times New Roman" charset="0"/>
              </a:defRPr>
            </a:lvl1pPr>
          </a:lstStyle>
          <a:p>
            <a:fld id="{106E5FD4-501F-354F-9F68-D7316DCFDB5C}" type="datetime1">
              <a:rPr lang="fr-FR"/>
              <a:pPr/>
              <a:t>27/01/2022</a:t>
            </a:fld>
            <a:endParaRPr lang="fr-FR"/>
          </a:p>
        </p:txBody>
      </p:sp>
      <p:sp>
        <p:nvSpPr>
          <p:cNvPr id="100356" name="Rectangle 4"/>
          <p:cNvSpPr>
            <a:spLocks noGrp="1" noRot="1" noChangeAspect="1" noChangeArrowheads="1" noTextEdit="1"/>
          </p:cNvSpPr>
          <p:nvPr>
            <p:ph type="sldImg" idx="2"/>
          </p:nvPr>
        </p:nvSpPr>
        <p:spPr bwMode="auto">
          <a:xfrm>
            <a:off x="914400" y="742950"/>
            <a:ext cx="4967288" cy="37258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7" name="Rectangle 5"/>
          <p:cNvSpPr>
            <a:spLocks noGrp="1" noChangeArrowheads="1"/>
          </p:cNvSpPr>
          <p:nvPr>
            <p:ph type="body" sz="quarter" idx="3"/>
          </p:nvPr>
        </p:nvSpPr>
        <p:spPr bwMode="auto">
          <a:xfrm>
            <a:off x="908050" y="4716463"/>
            <a:ext cx="4981575" cy="4467225"/>
          </a:xfrm>
          <a:prstGeom prst="rect">
            <a:avLst/>
          </a:prstGeom>
          <a:noFill/>
          <a:ln>
            <a:noFill/>
          </a:ln>
        </p:spPr>
        <p:txBody>
          <a:bodyPr vert="horz" wrap="square" lIns="91067" tIns="45533" rIns="91067" bIns="45533"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4038" name="Rectangle 6"/>
          <p:cNvSpPr>
            <a:spLocks noGrp="1" noChangeArrowheads="1"/>
          </p:cNvSpPr>
          <p:nvPr>
            <p:ph type="ftr" sz="quarter" idx="4"/>
          </p:nvPr>
        </p:nvSpPr>
        <p:spPr bwMode="auto">
          <a:xfrm>
            <a:off x="0"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defTabSz="911225">
              <a:buFontTx/>
              <a:buNone/>
              <a:defRPr sz="1100">
                <a:latin typeface="Times New Roman" charset="0"/>
              </a:defRPr>
            </a:lvl1pPr>
          </a:lstStyle>
          <a:p>
            <a:r>
              <a:rPr lang="nl-NL"/>
              <a:t>GEP</a:t>
            </a:r>
            <a:endParaRPr lang="en-US"/>
          </a:p>
        </p:txBody>
      </p:sp>
      <p:sp>
        <p:nvSpPr>
          <p:cNvPr id="44039" name="Rectangle 7"/>
          <p:cNvSpPr>
            <a:spLocks noGrp="1" noChangeArrowheads="1"/>
          </p:cNvSpPr>
          <p:nvPr>
            <p:ph type="sldNum" sz="quarter" idx="5"/>
          </p:nvPr>
        </p:nvSpPr>
        <p:spPr bwMode="auto">
          <a:xfrm>
            <a:off x="3851275" y="9429750"/>
            <a:ext cx="2946400" cy="496888"/>
          </a:xfrm>
          <a:prstGeom prst="rect">
            <a:avLst/>
          </a:prstGeom>
          <a:noFill/>
          <a:ln>
            <a:noFill/>
          </a:ln>
        </p:spPr>
        <p:txBody>
          <a:bodyPr vert="horz" wrap="square" lIns="91067" tIns="45533" rIns="91067" bIns="45533" numCol="1" anchor="b" anchorCtr="0" compatLnSpc="1">
            <a:prstTxWarp prst="textNoShape">
              <a:avLst/>
            </a:prstTxWarp>
          </a:bodyPr>
          <a:lstStyle>
            <a:lvl1pPr algn="r" defTabSz="911225">
              <a:buFontTx/>
              <a:buNone/>
              <a:defRPr sz="1100">
                <a:latin typeface="Times New Roman" charset="0"/>
              </a:defRPr>
            </a:lvl1pPr>
          </a:lstStyle>
          <a:p>
            <a:fld id="{9FF6DDBF-4A59-E347-B20F-784109BCA6BD}" type="slidenum">
              <a:rPr lang="fr-FR"/>
              <a:pPr/>
              <a:t>‹N°›</a:t>
            </a:fld>
            <a:endParaRPr lang="fr-FR"/>
          </a:p>
        </p:txBody>
      </p:sp>
    </p:spTree>
    <p:extLst>
      <p:ext uri="{BB962C8B-B14F-4D97-AF65-F5344CB8AC3E}">
        <p14:creationId xmlns:p14="http://schemas.microsoft.com/office/powerpoint/2010/main" val="401259270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742950"/>
            <a:ext cx="4967288" cy="3725863"/>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Times New Roman"/>
                <a:ea typeface="Times New Roman"/>
                <a:cs typeface="Times New Roman"/>
                <a:sym typeface="Times New Roman"/>
              </a:rPr>
              <a:t>10</a:t>
            </a:fld>
            <a:endParaRPr lang="en-GB" sz="11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5679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75019345e_0_37:notes"/>
          <p:cNvSpPr txBox="1">
            <a:spLocks noGrp="1"/>
          </p:cNvSpPr>
          <p:nvPr>
            <p:ph type="body" idx="1"/>
          </p:nvPr>
        </p:nvSpPr>
        <p:spPr>
          <a:xfrm>
            <a:off x="947738" y="4862513"/>
            <a:ext cx="5203800" cy="4605300"/>
          </a:xfrm>
          <a:prstGeom prst="rect">
            <a:avLst/>
          </a:prstGeom>
        </p:spPr>
        <p:txBody>
          <a:bodyPr spcFirstLastPara="1" wrap="square" lIns="94375" tIns="47175" rIns="94375" bIns="47175" anchor="t" anchorCtr="0">
            <a:noAutofit/>
          </a:bodyPr>
          <a:lstStyle/>
          <a:p>
            <a:pPr marL="0" lvl="0" indent="0" algn="l" rtl="0">
              <a:spcBef>
                <a:spcPts val="360"/>
              </a:spcBef>
              <a:spcAft>
                <a:spcPts val="0"/>
              </a:spcAft>
              <a:buNone/>
            </a:pPr>
            <a:endParaRPr/>
          </a:p>
        </p:txBody>
      </p:sp>
      <p:sp>
        <p:nvSpPr>
          <p:cNvPr id="211" name="Google Shape;211;g575019345e_0_37:notes"/>
          <p:cNvSpPr>
            <a:spLocks noGrp="1" noRot="1" noChangeAspect="1"/>
          </p:cNvSpPr>
          <p:nvPr>
            <p:ph type="sldImg" idx="2"/>
          </p:nvPr>
        </p:nvSpPr>
        <p:spPr>
          <a:xfrm>
            <a:off x="990600" y="766763"/>
            <a:ext cx="5119688"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77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742950"/>
            <a:ext cx="4967288" cy="3725863"/>
          </a:xfrm>
        </p:spPr>
      </p:sp>
      <p:sp>
        <p:nvSpPr>
          <p:cNvPr id="3" name="Espace réservé des notes 2"/>
          <p:cNvSpPr>
            <a:spLocks noGrp="1"/>
          </p:cNvSpPr>
          <p:nvPr>
            <p:ph type="body" idx="1"/>
          </p:nvPr>
        </p:nvSpPr>
        <p:spPr/>
        <p:txBody>
          <a:bodyPr/>
          <a:lstStyle/>
          <a:p>
            <a:endParaRPr lang="fr-FR"/>
          </a:p>
        </p:txBody>
      </p:sp>
      <p:sp>
        <p:nvSpPr>
          <p:cNvPr id="4" name="Espace réservé de la date 3"/>
          <p:cNvSpPr>
            <a:spLocks noGrp="1"/>
          </p:cNvSpPr>
          <p:nvPr>
            <p:ph type="dt" idx="1"/>
          </p:nvPr>
        </p:nvSpPr>
        <p:spPr/>
        <p:txBody>
          <a:bodyPr/>
          <a:lstStyle/>
          <a:p>
            <a:fld id="{106E5FD4-501F-354F-9F68-D7316DCFDB5C}" type="datetime1">
              <a:rPr lang="fr-FR" smtClean="0"/>
              <a:pPr/>
              <a:t>27/01/2022</a:t>
            </a:fld>
            <a:endParaRPr lang="fr-FR"/>
          </a:p>
        </p:txBody>
      </p:sp>
      <p:sp>
        <p:nvSpPr>
          <p:cNvPr id="5" name="Espace réservé du pied de page 4"/>
          <p:cNvSpPr>
            <a:spLocks noGrp="1"/>
          </p:cNvSpPr>
          <p:nvPr>
            <p:ph type="ftr" sz="quarter" idx="4"/>
          </p:nvPr>
        </p:nvSpPr>
        <p:spPr/>
        <p:txBody>
          <a:bodyPr/>
          <a:lstStyle/>
          <a:p>
            <a:r>
              <a:rPr lang="nl-NL"/>
              <a:t>GEP</a:t>
            </a:r>
            <a:endParaRPr lang="en-US"/>
          </a:p>
        </p:txBody>
      </p:sp>
      <p:sp>
        <p:nvSpPr>
          <p:cNvPr id="6" name="Espace réservé du numéro de diapositive 5"/>
          <p:cNvSpPr>
            <a:spLocks noGrp="1"/>
          </p:cNvSpPr>
          <p:nvPr>
            <p:ph type="sldNum" sz="quarter" idx="5"/>
          </p:nvPr>
        </p:nvSpPr>
        <p:spPr/>
        <p:txBody>
          <a:bodyPr/>
          <a:lstStyle/>
          <a:p>
            <a:fld id="{9FF6DDBF-4A59-E347-B20F-784109BCA6BD}" type="slidenum">
              <a:rPr lang="fr-FR" smtClean="0"/>
              <a:pPr/>
              <a:t>19</a:t>
            </a:fld>
            <a:endParaRPr lang="fr-FR"/>
          </a:p>
        </p:txBody>
      </p:sp>
    </p:spTree>
    <p:extLst>
      <p:ext uri="{BB962C8B-B14F-4D97-AF65-F5344CB8AC3E}">
        <p14:creationId xmlns:p14="http://schemas.microsoft.com/office/powerpoint/2010/main" val="362043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a date 3"/>
          <p:cNvSpPr>
            <a:spLocks noGrp="1"/>
          </p:cNvSpPr>
          <p:nvPr>
            <p:ph type="dt" idx="10"/>
          </p:nvPr>
        </p:nvSpPr>
        <p:spPr/>
        <p:txBody>
          <a:bodyPr/>
          <a:lstStyle/>
          <a:p>
            <a:fld id="{106E5FD4-501F-354F-9F68-D7316DCFDB5C}" type="datetime1">
              <a:rPr lang="fr-FR" smtClean="0"/>
              <a:pPr/>
              <a:t>27/01/2022</a:t>
            </a:fld>
            <a:endParaRPr lang="fr-FR"/>
          </a:p>
        </p:txBody>
      </p:sp>
      <p:sp>
        <p:nvSpPr>
          <p:cNvPr id="5" name="Espace réservé du pied de page 4"/>
          <p:cNvSpPr>
            <a:spLocks noGrp="1"/>
          </p:cNvSpPr>
          <p:nvPr>
            <p:ph type="ftr" sz="quarter" idx="11"/>
          </p:nvPr>
        </p:nvSpPr>
        <p:spPr/>
        <p:txBody>
          <a:bodyPr/>
          <a:lstStyle/>
          <a:p>
            <a:r>
              <a:rPr lang="nl-NL"/>
              <a:t>GEP</a:t>
            </a:r>
            <a:endParaRPr lang="en-US"/>
          </a:p>
        </p:txBody>
      </p:sp>
      <p:sp>
        <p:nvSpPr>
          <p:cNvPr id="6" name="Espace réservé du numéro de diapositive 5"/>
          <p:cNvSpPr>
            <a:spLocks noGrp="1"/>
          </p:cNvSpPr>
          <p:nvPr>
            <p:ph type="sldNum" sz="quarter" idx="12"/>
          </p:nvPr>
        </p:nvSpPr>
        <p:spPr/>
        <p:txBody>
          <a:bodyPr/>
          <a:lstStyle/>
          <a:p>
            <a:fld id="{9FF6DDBF-4A59-E347-B20F-784109BCA6BD}" type="slidenum">
              <a:rPr lang="fr-FR" smtClean="0"/>
              <a:pPr/>
              <a:t>65</a:t>
            </a:fld>
            <a:endParaRPr lang="fr-FR"/>
          </a:p>
        </p:txBody>
      </p:sp>
    </p:spTree>
    <p:extLst>
      <p:ext uri="{BB962C8B-B14F-4D97-AF65-F5344CB8AC3E}">
        <p14:creationId xmlns:p14="http://schemas.microsoft.com/office/powerpoint/2010/main" val="176916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dirty="0"/>
              <a:t>Cliquez ici pour modifier le style </a:t>
            </a:r>
            <a:br>
              <a:rPr lang="fr-FR" dirty="0"/>
            </a:br>
            <a:r>
              <a:rPr lang="fr-FR" dirty="0"/>
              <a:t>du titre du masque</a:t>
            </a:r>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2368463452"/>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43562134"/>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593321337"/>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71ADA60-B1D3-9A49-9AFA-1BA0CBDB6608}" type="slidenum">
              <a:rPr lang="en-GB"/>
              <a:pPr/>
              <a:t>‹N°›</a:t>
            </a:fld>
            <a:endParaRPr lang="en-GB"/>
          </a:p>
        </p:txBody>
      </p:sp>
    </p:spTree>
    <p:extLst>
      <p:ext uri="{BB962C8B-B14F-4D97-AF65-F5344CB8AC3E}">
        <p14:creationId xmlns:p14="http://schemas.microsoft.com/office/powerpoint/2010/main" val="3344811187"/>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ED215CF1-0D7E-E14B-85A8-1253C19E8493}" type="slidenum">
              <a:rPr lang="en-GB"/>
              <a:pPr/>
              <a:t>‹N°›</a:t>
            </a:fld>
            <a:endParaRPr lang="en-GB"/>
          </a:p>
        </p:txBody>
      </p:sp>
    </p:spTree>
    <p:extLst>
      <p:ext uri="{BB962C8B-B14F-4D97-AF65-F5344CB8AC3E}">
        <p14:creationId xmlns:p14="http://schemas.microsoft.com/office/powerpoint/2010/main" val="1693346831"/>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99729A93-A987-2B4D-B884-F7CB6DCC8239}" type="slidenum">
              <a:rPr lang="en-GB"/>
              <a:pPr/>
              <a:t>‹N°›</a:t>
            </a:fld>
            <a:endParaRPr lang="en-GB"/>
          </a:p>
        </p:txBody>
      </p:sp>
    </p:spTree>
    <p:extLst>
      <p:ext uri="{BB962C8B-B14F-4D97-AF65-F5344CB8AC3E}">
        <p14:creationId xmlns:p14="http://schemas.microsoft.com/office/powerpoint/2010/main" val="692790180"/>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6D773CBC-12EE-154D-93D7-6D009A164BFC}" type="slidenum">
              <a:rPr lang="en-GB"/>
              <a:pPr/>
              <a:t>‹N°›</a:t>
            </a:fld>
            <a:endParaRPr lang="en-GB"/>
          </a:p>
        </p:txBody>
      </p:sp>
    </p:spTree>
    <p:extLst>
      <p:ext uri="{BB962C8B-B14F-4D97-AF65-F5344CB8AC3E}">
        <p14:creationId xmlns:p14="http://schemas.microsoft.com/office/powerpoint/2010/main" val="820920333"/>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7DDB2BE1-AF75-4341-9A77-C22BC77CD247}" type="slidenum">
              <a:rPr lang="en-GB"/>
              <a:pPr/>
              <a:t>‹N°›</a:t>
            </a:fld>
            <a:endParaRPr lang="en-GB"/>
          </a:p>
        </p:txBody>
      </p:sp>
    </p:spTree>
    <p:extLst>
      <p:ext uri="{BB962C8B-B14F-4D97-AF65-F5344CB8AC3E}">
        <p14:creationId xmlns:p14="http://schemas.microsoft.com/office/powerpoint/2010/main" val="1130896901"/>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9B5D5762-E46F-934B-8C37-9E46C51086CC}" type="slidenum">
              <a:rPr lang="en-GB"/>
              <a:pPr/>
              <a:t>‹N°›</a:t>
            </a:fld>
            <a:endParaRPr lang="en-GB"/>
          </a:p>
        </p:txBody>
      </p:sp>
    </p:spTree>
    <p:extLst>
      <p:ext uri="{BB962C8B-B14F-4D97-AF65-F5344CB8AC3E}">
        <p14:creationId xmlns:p14="http://schemas.microsoft.com/office/powerpoint/2010/main" val="3900395662"/>
      </p:ext>
    </p:extLst>
  </p:cSld>
  <p:clrMapOvr>
    <a:masterClrMapping/>
  </p:clrMapOvr>
  <p:transitio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E6CB1CBB-1586-4543-B40D-3C6B9B9548F8}" type="slidenum">
              <a:rPr lang="en-GB"/>
              <a:pPr/>
              <a:t>‹N°›</a:t>
            </a:fld>
            <a:endParaRPr lang="en-GB"/>
          </a:p>
        </p:txBody>
      </p:sp>
    </p:spTree>
    <p:extLst>
      <p:ext uri="{BB962C8B-B14F-4D97-AF65-F5344CB8AC3E}">
        <p14:creationId xmlns:p14="http://schemas.microsoft.com/office/powerpoint/2010/main" val="1981399052"/>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9C06F0AE-4074-DB43-A674-A15159913A57}" type="slidenum">
              <a:rPr lang="en-GB"/>
              <a:pPr/>
              <a:t>‹N°›</a:t>
            </a:fld>
            <a:endParaRPr lang="en-GB"/>
          </a:p>
        </p:txBody>
      </p:sp>
    </p:spTree>
    <p:extLst>
      <p:ext uri="{BB962C8B-B14F-4D97-AF65-F5344CB8AC3E}">
        <p14:creationId xmlns:p14="http://schemas.microsoft.com/office/powerpoint/2010/main" val="924168959"/>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104E80"/>
                </a:solidFill>
              </a:defRPr>
            </a:lvl1p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8190076"/>
      </p:ext>
    </p:extLst>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7387FCAA-6705-284D-9854-AD19002EEA95}" type="slidenum">
              <a:rPr lang="en-GB"/>
              <a:pPr/>
              <a:t>‹N°›</a:t>
            </a:fld>
            <a:endParaRPr lang="en-GB"/>
          </a:p>
        </p:txBody>
      </p:sp>
    </p:spTree>
    <p:extLst>
      <p:ext uri="{BB962C8B-B14F-4D97-AF65-F5344CB8AC3E}">
        <p14:creationId xmlns:p14="http://schemas.microsoft.com/office/powerpoint/2010/main" val="715082354"/>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23F114F5-A1DC-DA4F-9AFD-289E6D3B634D}" type="slidenum">
              <a:rPr lang="en-GB"/>
              <a:pPr/>
              <a:t>‹N°›</a:t>
            </a:fld>
            <a:endParaRPr lang="en-GB"/>
          </a:p>
        </p:txBody>
      </p:sp>
    </p:spTree>
    <p:extLst>
      <p:ext uri="{BB962C8B-B14F-4D97-AF65-F5344CB8AC3E}">
        <p14:creationId xmlns:p14="http://schemas.microsoft.com/office/powerpoint/2010/main" val="1176345287"/>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3C40551-7572-C048-99D6-11E123E4F39A}" type="slidenum">
              <a:rPr lang="en-GB"/>
              <a:pPr/>
              <a:t>‹N°›</a:t>
            </a:fld>
            <a:endParaRPr lang="en-GB"/>
          </a:p>
        </p:txBody>
      </p:sp>
    </p:spTree>
    <p:extLst>
      <p:ext uri="{BB962C8B-B14F-4D97-AF65-F5344CB8AC3E}">
        <p14:creationId xmlns:p14="http://schemas.microsoft.com/office/powerpoint/2010/main" val="2272876583"/>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0643D7D-5685-CB46-AB9C-6BDE77C2905A}" type="slidenum">
              <a:rPr lang="fr-FR"/>
              <a:pPr/>
              <a:t>‹N°›</a:t>
            </a:fld>
            <a:endParaRPr lang="fr-FR"/>
          </a:p>
        </p:txBody>
      </p:sp>
    </p:spTree>
    <p:extLst>
      <p:ext uri="{BB962C8B-B14F-4D97-AF65-F5344CB8AC3E}">
        <p14:creationId xmlns:p14="http://schemas.microsoft.com/office/powerpoint/2010/main" val="2580391618"/>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5471AAB-D989-F746-BDDC-554A0D327BA2}" type="slidenum">
              <a:rPr lang="fr-FR"/>
              <a:pPr/>
              <a:t>‹N°›</a:t>
            </a:fld>
            <a:endParaRPr lang="fr-FR"/>
          </a:p>
        </p:txBody>
      </p:sp>
    </p:spTree>
    <p:extLst>
      <p:ext uri="{BB962C8B-B14F-4D97-AF65-F5344CB8AC3E}">
        <p14:creationId xmlns:p14="http://schemas.microsoft.com/office/powerpoint/2010/main" val="602366253"/>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08B50925-D3E8-104F-B3A1-66600B747853}" type="slidenum">
              <a:rPr lang="fr-FR"/>
              <a:pPr/>
              <a:t>‹N°›</a:t>
            </a:fld>
            <a:endParaRPr lang="fr-FR"/>
          </a:p>
        </p:txBody>
      </p:sp>
    </p:spTree>
    <p:extLst>
      <p:ext uri="{BB962C8B-B14F-4D97-AF65-F5344CB8AC3E}">
        <p14:creationId xmlns:p14="http://schemas.microsoft.com/office/powerpoint/2010/main" val="3605193438"/>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2EDF6271-5326-2445-93DB-F3C8AFAB1E18}" type="slidenum">
              <a:rPr lang="fr-FR"/>
              <a:pPr/>
              <a:t>‹N°›</a:t>
            </a:fld>
            <a:endParaRPr lang="fr-FR"/>
          </a:p>
        </p:txBody>
      </p:sp>
    </p:spTree>
    <p:extLst>
      <p:ext uri="{BB962C8B-B14F-4D97-AF65-F5344CB8AC3E}">
        <p14:creationId xmlns:p14="http://schemas.microsoft.com/office/powerpoint/2010/main" val="1228921015"/>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E89A8403-1E8A-314A-8E4E-B4EF1CD3868B}" type="slidenum">
              <a:rPr lang="fr-FR"/>
              <a:pPr/>
              <a:t>‹N°›</a:t>
            </a:fld>
            <a:endParaRPr lang="fr-FR"/>
          </a:p>
        </p:txBody>
      </p:sp>
    </p:spTree>
    <p:extLst>
      <p:ext uri="{BB962C8B-B14F-4D97-AF65-F5344CB8AC3E}">
        <p14:creationId xmlns:p14="http://schemas.microsoft.com/office/powerpoint/2010/main" val="178095038"/>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53379053-BB45-4549-BE61-82BBA9F4AF00}" type="slidenum">
              <a:rPr lang="fr-FR"/>
              <a:pPr/>
              <a:t>‹N°›</a:t>
            </a:fld>
            <a:endParaRPr lang="fr-FR"/>
          </a:p>
        </p:txBody>
      </p:sp>
    </p:spTree>
    <p:extLst>
      <p:ext uri="{BB962C8B-B14F-4D97-AF65-F5344CB8AC3E}">
        <p14:creationId xmlns:p14="http://schemas.microsoft.com/office/powerpoint/2010/main" val="1007008502"/>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45A3F184-9A2C-4E42-9776-B0A68725CBFA}" type="slidenum">
              <a:rPr lang="fr-FR"/>
              <a:pPr/>
              <a:t>‹N°›</a:t>
            </a:fld>
            <a:endParaRPr lang="fr-FR"/>
          </a:p>
        </p:txBody>
      </p:sp>
    </p:spTree>
    <p:extLst>
      <p:ext uri="{BB962C8B-B14F-4D97-AF65-F5344CB8AC3E}">
        <p14:creationId xmlns:p14="http://schemas.microsoft.com/office/powerpoint/2010/main" val="42469315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112683235"/>
      </p:ext>
    </p:extLst>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C930CECD-014F-2646-B699-A65AEF014D1E}" type="slidenum">
              <a:rPr lang="fr-FR"/>
              <a:pPr/>
              <a:t>‹N°›</a:t>
            </a:fld>
            <a:endParaRPr lang="fr-FR"/>
          </a:p>
        </p:txBody>
      </p:sp>
    </p:spTree>
    <p:extLst>
      <p:ext uri="{BB962C8B-B14F-4D97-AF65-F5344CB8AC3E}">
        <p14:creationId xmlns:p14="http://schemas.microsoft.com/office/powerpoint/2010/main" val="3666423248"/>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7094162-01CD-B443-8EA8-3FDBC7087BDE}" type="slidenum">
              <a:rPr lang="fr-FR"/>
              <a:pPr/>
              <a:t>‹N°›</a:t>
            </a:fld>
            <a:endParaRPr lang="fr-FR"/>
          </a:p>
        </p:txBody>
      </p:sp>
    </p:spTree>
    <p:extLst>
      <p:ext uri="{BB962C8B-B14F-4D97-AF65-F5344CB8AC3E}">
        <p14:creationId xmlns:p14="http://schemas.microsoft.com/office/powerpoint/2010/main" val="3108000462"/>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8D185150-7D17-D942-BD18-529FF938FA03}" type="slidenum">
              <a:rPr lang="fr-FR"/>
              <a:pPr/>
              <a:t>‹N°›</a:t>
            </a:fld>
            <a:endParaRPr lang="fr-FR"/>
          </a:p>
        </p:txBody>
      </p:sp>
    </p:spTree>
    <p:extLst>
      <p:ext uri="{BB962C8B-B14F-4D97-AF65-F5344CB8AC3E}">
        <p14:creationId xmlns:p14="http://schemas.microsoft.com/office/powerpoint/2010/main" val="904500953"/>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01207EC-BE94-DC49-896E-4A7974B1AE5F}" type="slidenum">
              <a:rPr lang="fr-FR"/>
              <a:pPr/>
              <a:t>‹N°›</a:t>
            </a:fld>
            <a:endParaRPr lang="fr-FR"/>
          </a:p>
        </p:txBody>
      </p:sp>
    </p:spTree>
    <p:extLst>
      <p:ext uri="{BB962C8B-B14F-4D97-AF65-F5344CB8AC3E}">
        <p14:creationId xmlns:p14="http://schemas.microsoft.com/office/powerpoint/2010/main" val="95788608"/>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52"/>
          <p:cNvSpPr>
            <a:spLocks noChangeArrowheads="1"/>
          </p:cNvSpPr>
          <p:nvPr/>
        </p:nvSpPr>
        <p:spPr bwMode="auto">
          <a:xfrm>
            <a:off x="220663" y="179388"/>
            <a:ext cx="8924925" cy="1466850"/>
          </a:xfrm>
          <a:prstGeom prst="rect">
            <a:avLst/>
          </a:prstGeom>
          <a:noFill/>
          <a:ln>
            <a:noFill/>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grpSp>
        <p:nvGrpSpPr>
          <p:cNvPr id="5" name="Grouper 10"/>
          <p:cNvGrpSpPr>
            <a:grpSpLocks/>
          </p:cNvGrpSpPr>
          <p:nvPr/>
        </p:nvGrpSpPr>
        <p:grpSpPr bwMode="auto">
          <a:xfrm>
            <a:off x="7669213" y="6300788"/>
            <a:ext cx="1439862" cy="657225"/>
            <a:chOff x="2771800" y="3751953"/>
            <a:chExt cx="4032448" cy="1837287"/>
          </a:xfrm>
        </p:grpSpPr>
        <p:pic>
          <p:nvPicPr>
            <p:cNvPr id="6" name="Image 1" descr="log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
        <p:nvSpPr>
          <p:cNvPr id="69637" name="Rectangle 5"/>
          <p:cNvSpPr>
            <a:spLocks noGrp="1" noChangeArrowheads="1"/>
          </p:cNvSpPr>
          <p:nvPr>
            <p:ph type="ctrTitle"/>
          </p:nvPr>
        </p:nvSpPr>
        <p:spPr>
          <a:xfrm>
            <a:off x="685800" y="2286000"/>
            <a:ext cx="7772400" cy="1287463"/>
          </a:xfrm>
        </p:spPr>
        <p:txBody>
          <a:bodyPr/>
          <a:lstStyle>
            <a:lvl1pPr algn="ctr">
              <a:defRPr>
                <a:solidFill>
                  <a:schemeClr val="tx2"/>
                </a:solidFill>
              </a:defRPr>
            </a:lvl1pPr>
          </a:lstStyle>
          <a:p>
            <a:r>
              <a:rPr lang="fr-FR"/>
              <a:t>Cliquez et modifiez le titre</a:t>
            </a:r>
            <a:endParaRPr lang="fr-FR" dirty="0"/>
          </a:p>
        </p:txBody>
      </p:sp>
      <p:sp>
        <p:nvSpPr>
          <p:cNvPr id="69638" name="Rectangle 6"/>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400"/>
            </a:lvl1pPr>
          </a:lstStyle>
          <a:p>
            <a:r>
              <a:rPr lang="fr-FR"/>
              <a:t>Cliquez pour modifier le style des sous-titres du masque</a:t>
            </a:r>
          </a:p>
        </p:txBody>
      </p:sp>
    </p:spTree>
    <p:extLst>
      <p:ext uri="{BB962C8B-B14F-4D97-AF65-F5344CB8AC3E}">
        <p14:creationId xmlns:p14="http://schemas.microsoft.com/office/powerpoint/2010/main" val="973248396"/>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76061726"/>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579873672"/>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026854307"/>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30081034"/>
      </p:ext>
    </p:extLst>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Tree>
    <p:extLst>
      <p:ext uri="{BB962C8B-B14F-4D97-AF65-F5344CB8AC3E}">
        <p14:creationId xmlns:p14="http://schemas.microsoft.com/office/powerpoint/2010/main" val="1793475756"/>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11430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8768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9054133"/>
      </p:ext>
    </p:extLst>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1832"/>
      </p:ext>
    </p:extLst>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77365106"/>
      </p:ext>
    </p:extLst>
  </p:cSld>
  <p:clrMapOvr>
    <a:masterClrMapping/>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45336007"/>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30622889"/>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4175" y="144463"/>
            <a:ext cx="2160588" cy="5570537"/>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252413" y="144463"/>
            <a:ext cx="6329362" cy="55705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87676289"/>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D27D0C11-635B-D546-8713-F9DACF67F3F0}" type="slidenum">
              <a:rPr lang="en-GB"/>
              <a:pPr/>
              <a:t>‹N°›</a:t>
            </a:fld>
            <a:endParaRPr lang="en-GB"/>
          </a:p>
        </p:txBody>
      </p:sp>
    </p:spTree>
    <p:extLst>
      <p:ext uri="{BB962C8B-B14F-4D97-AF65-F5344CB8AC3E}">
        <p14:creationId xmlns:p14="http://schemas.microsoft.com/office/powerpoint/2010/main" val="3811548338"/>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40F69CF3-8F80-5448-8EED-D1594C00E8B7}" type="slidenum">
              <a:rPr lang="en-GB"/>
              <a:pPr/>
              <a:t>‹N°›</a:t>
            </a:fld>
            <a:endParaRPr lang="en-GB"/>
          </a:p>
        </p:txBody>
      </p:sp>
    </p:spTree>
    <p:extLst>
      <p:ext uri="{BB962C8B-B14F-4D97-AF65-F5344CB8AC3E}">
        <p14:creationId xmlns:p14="http://schemas.microsoft.com/office/powerpoint/2010/main" val="3418560722"/>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6A97201-D144-114B-9AE0-0228AC6DC192}" type="slidenum">
              <a:rPr lang="en-GB"/>
              <a:pPr/>
              <a:t>‹N°›</a:t>
            </a:fld>
            <a:endParaRPr lang="en-GB"/>
          </a:p>
        </p:txBody>
      </p:sp>
    </p:spTree>
    <p:extLst>
      <p:ext uri="{BB962C8B-B14F-4D97-AF65-F5344CB8AC3E}">
        <p14:creationId xmlns:p14="http://schemas.microsoft.com/office/powerpoint/2010/main" val="2936368052"/>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3350F2BD-4475-604E-8BA9-B1B74DC95D78}" type="slidenum">
              <a:rPr lang="en-GB"/>
              <a:pPr/>
              <a:t>‹N°›</a:t>
            </a:fld>
            <a:endParaRPr lang="en-GB"/>
          </a:p>
        </p:txBody>
      </p:sp>
    </p:spTree>
    <p:extLst>
      <p:ext uri="{BB962C8B-B14F-4D97-AF65-F5344CB8AC3E}">
        <p14:creationId xmlns:p14="http://schemas.microsoft.com/office/powerpoint/2010/main" val="514432986"/>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11D5D311-C02F-7343-A4DB-EE87A9990F70}" type="slidenum">
              <a:rPr lang="en-GB"/>
              <a:pPr/>
              <a:t>‹N°›</a:t>
            </a:fld>
            <a:endParaRPr lang="en-GB"/>
          </a:p>
        </p:txBody>
      </p:sp>
    </p:spTree>
    <p:extLst>
      <p:ext uri="{BB962C8B-B14F-4D97-AF65-F5344CB8AC3E}">
        <p14:creationId xmlns:p14="http://schemas.microsoft.com/office/powerpoint/2010/main" val="4175921913"/>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129621482"/>
      </p:ext>
    </p:extLst>
  </p:cSld>
  <p:clrMapOvr>
    <a:masterClrMapping/>
  </p:clrMapOvr>
  <p:transition advClick="0" advTm="500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07206A5C-022A-9946-95A8-67F2086D13DC}" type="slidenum">
              <a:rPr lang="en-GB"/>
              <a:pPr/>
              <a:t>‹N°›</a:t>
            </a:fld>
            <a:endParaRPr lang="en-GB"/>
          </a:p>
        </p:txBody>
      </p:sp>
    </p:spTree>
    <p:extLst>
      <p:ext uri="{BB962C8B-B14F-4D97-AF65-F5344CB8AC3E}">
        <p14:creationId xmlns:p14="http://schemas.microsoft.com/office/powerpoint/2010/main" val="3665163345"/>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932CED10-926E-2844-ACD6-E690AC9619D8}" type="slidenum">
              <a:rPr lang="en-GB"/>
              <a:pPr/>
              <a:t>‹N°›</a:t>
            </a:fld>
            <a:endParaRPr lang="en-GB"/>
          </a:p>
        </p:txBody>
      </p:sp>
    </p:spTree>
    <p:extLst>
      <p:ext uri="{BB962C8B-B14F-4D97-AF65-F5344CB8AC3E}">
        <p14:creationId xmlns:p14="http://schemas.microsoft.com/office/powerpoint/2010/main" val="1592589164"/>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4C6ED2EB-1183-6342-B046-F6F48024B909}" type="slidenum">
              <a:rPr lang="en-GB"/>
              <a:pPr/>
              <a:t>‹N°›</a:t>
            </a:fld>
            <a:endParaRPr lang="en-GB"/>
          </a:p>
        </p:txBody>
      </p:sp>
    </p:spTree>
    <p:extLst>
      <p:ext uri="{BB962C8B-B14F-4D97-AF65-F5344CB8AC3E}">
        <p14:creationId xmlns:p14="http://schemas.microsoft.com/office/powerpoint/2010/main" val="494887004"/>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CD64E9E0-4D48-1C40-9963-36CA0AE799AA}" type="slidenum">
              <a:rPr lang="en-GB"/>
              <a:pPr/>
              <a:t>‹N°›</a:t>
            </a:fld>
            <a:endParaRPr lang="en-GB"/>
          </a:p>
        </p:txBody>
      </p:sp>
    </p:spTree>
    <p:extLst>
      <p:ext uri="{BB962C8B-B14F-4D97-AF65-F5344CB8AC3E}">
        <p14:creationId xmlns:p14="http://schemas.microsoft.com/office/powerpoint/2010/main" val="2148057577"/>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A5A65214-DB87-8743-B9A1-32EA6712C8DF}" type="slidenum">
              <a:rPr lang="en-GB"/>
              <a:pPr/>
              <a:t>‹N°›</a:t>
            </a:fld>
            <a:endParaRPr lang="en-GB"/>
          </a:p>
        </p:txBody>
      </p:sp>
    </p:spTree>
    <p:extLst>
      <p:ext uri="{BB962C8B-B14F-4D97-AF65-F5344CB8AC3E}">
        <p14:creationId xmlns:p14="http://schemas.microsoft.com/office/powerpoint/2010/main" val="1970536159"/>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594D215B-0827-C244-A029-A6C9E98803F3}" type="slidenum">
              <a:rPr lang="en-GB"/>
              <a:pPr/>
              <a:t>‹N°›</a:t>
            </a:fld>
            <a:endParaRPr lang="en-GB"/>
          </a:p>
        </p:txBody>
      </p:sp>
    </p:spTree>
    <p:extLst>
      <p:ext uri="{BB962C8B-B14F-4D97-AF65-F5344CB8AC3E}">
        <p14:creationId xmlns:p14="http://schemas.microsoft.com/office/powerpoint/2010/main" val="2376487427"/>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E8356621-5BA5-0C41-99B2-D7716464F8C4}" type="slidenum">
              <a:rPr lang="fr-FR"/>
              <a:pPr/>
              <a:t>‹N°›</a:t>
            </a:fld>
            <a:endParaRPr lang="fr-FR"/>
          </a:p>
        </p:txBody>
      </p:sp>
    </p:spTree>
    <p:extLst>
      <p:ext uri="{BB962C8B-B14F-4D97-AF65-F5344CB8AC3E}">
        <p14:creationId xmlns:p14="http://schemas.microsoft.com/office/powerpoint/2010/main" val="3418102224"/>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1F4DEAF-EE30-3E42-91D0-49BEF98F203E}" type="slidenum">
              <a:rPr lang="fr-FR"/>
              <a:pPr/>
              <a:t>‹N°›</a:t>
            </a:fld>
            <a:endParaRPr lang="fr-FR"/>
          </a:p>
        </p:txBody>
      </p:sp>
    </p:spTree>
    <p:extLst>
      <p:ext uri="{BB962C8B-B14F-4D97-AF65-F5344CB8AC3E}">
        <p14:creationId xmlns:p14="http://schemas.microsoft.com/office/powerpoint/2010/main" val="1102149305"/>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F985A2D6-6604-B34D-A70E-E059C5A8E850}" type="slidenum">
              <a:rPr lang="fr-FR"/>
              <a:pPr/>
              <a:t>‹N°›</a:t>
            </a:fld>
            <a:endParaRPr lang="fr-FR"/>
          </a:p>
        </p:txBody>
      </p:sp>
    </p:spTree>
    <p:extLst>
      <p:ext uri="{BB962C8B-B14F-4D97-AF65-F5344CB8AC3E}">
        <p14:creationId xmlns:p14="http://schemas.microsoft.com/office/powerpoint/2010/main" val="1331901155"/>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304C9D76-FF6C-EF45-846B-CB53C62BF726}" type="slidenum">
              <a:rPr lang="fr-FR"/>
              <a:pPr/>
              <a:t>‹N°›</a:t>
            </a:fld>
            <a:endParaRPr lang="fr-FR"/>
          </a:p>
        </p:txBody>
      </p:sp>
    </p:spTree>
    <p:extLst>
      <p:ext uri="{BB962C8B-B14F-4D97-AF65-F5344CB8AC3E}">
        <p14:creationId xmlns:p14="http://schemas.microsoft.com/office/powerpoint/2010/main" val="2738578399"/>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Tree>
    <p:extLst>
      <p:ext uri="{BB962C8B-B14F-4D97-AF65-F5344CB8AC3E}">
        <p14:creationId xmlns:p14="http://schemas.microsoft.com/office/powerpoint/2010/main" val="3903725536"/>
      </p:ext>
    </p:extLst>
  </p:cSld>
  <p:clrMapOvr>
    <a:masterClrMapping/>
  </p:clrMapOvr>
  <p:transition advClick="0" advTm="5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9D80EEDE-889C-5C4A-B633-8181A6412750}" type="slidenum">
              <a:rPr lang="fr-FR"/>
              <a:pPr/>
              <a:t>‹N°›</a:t>
            </a:fld>
            <a:endParaRPr lang="fr-FR"/>
          </a:p>
        </p:txBody>
      </p:sp>
    </p:spTree>
    <p:extLst>
      <p:ext uri="{BB962C8B-B14F-4D97-AF65-F5344CB8AC3E}">
        <p14:creationId xmlns:p14="http://schemas.microsoft.com/office/powerpoint/2010/main" val="4251540591"/>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CF69C6C2-88CA-6741-932A-A6B2C65B3A30}" type="slidenum">
              <a:rPr lang="fr-FR"/>
              <a:pPr/>
              <a:t>‹N°›</a:t>
            </a:fld>
            <a:endParaRPr lang="fr-FR"/>
          </a:p>
        </p:txBody>
      </p:sp>
    </p:spTree>
    <p:extLst>
      <p:ext uri="{BB962C8B-B14F-4D97-AF65-F5344CB8AC3E}">
        <p14:creationId xmlns:p14="http://schemas.microsoft.com/office/powerpoint/2010/main" val="4252662435"/>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F056B8E7-3E09-134D-A0A5-285513247154}" type="slidenum">
              <a:rPr lang="fr-FR"/>
              <a:pPr/>
              <a:t>‹N°›</a:t>
            </a:fld>
            <a:endParaRPr lang="fr-FR"/>
          </a:p>
        </p:txBody>
      </p:sp>
    </p:spTree>
    <p:extLst>
      <p:ext uri="{BB962C8B-B14F-4D97-AF65-F5344CB8AC3E}">
        <p14:creationId xmlns:p14="http://schemas.microsoft.com/office/powerpoint/2010/main" val="4027050533"/>
      </p:ext>
    </p:extLst>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05E139B0-6761-E947-9AC6-B35E082A7136}" type="slidenum">
              <a:rPr lang="fr-FR"/>
              <a:pPr/>
              <a:t>‹N°›</a:t>
            </a:fld>
            <a:endParaRPr lang="fr-FR"/>
          </a:p>
        </p:txBody>
      </p:sp>
    </p:spTree>
    <p:extLst>
      <p:ext uri="{BB962C8B-B14F-4D97-AF65-F5344CB8AC3E}">
        <p14:creationId xmlns:p14="http://schemas.microsoft.com/office/powerpoint/2010/main" val="2768744775"/>
      </p:ext>
    </p:extLst>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FF34B21A-D1D2-7747-9E8E-42ACA50EB71D}" type="slidenum">
              <a:rPr lang="fr-FR"/>
              <a:pPr/>
              <a:t>‹N°›</a:t>
            </a:fld>
            <a:endParaRPr lang="fr-FR"/>
          </a:p>
        </p:txBody>
      </p:sp>
    </p:spTree>
    <p:extLst>
      <p:ext uri="{BB962C8B-B14F-4D97-AF65-F5344CB8AC3E}">
        <p14:creationId xmlns:p14="http://schemas.microsoft.com/office/powerpoint/2010/main" val="50037035"/>
      </p:ext>
    </p:extLst>
  </p:cSld>
  <p:clrMapOvr>
    <a:masterClrMapping/>
  </p:clrMapOvr>
  <p:transitio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384CDE75-2C68-F442-9140-1B7AA8A2D4F1}" type="slidenum">
              <a:rPr lang="fr-FR"/>
              <a:pPr/>
              <a:t>‹N°›</a:t>
            </a:fld>
            <a:endParaRPr lang="fr-FR"/>
          </a:p>
        </p:txBody>
      </p:sp>
    </p:spTree>
    <p:extLst>
      <p:ext uri="{BB962C8B-B14F-4D97-AF65-F5344CB8AC3E}">
        <p14:creationId xmlns:p14="http://schemas.microsoft.com/office/powerpoint/2010/main" val="2424046563"/>
      </p:ext>
    </p:extLst>
  </p:cSld>
  <p:clrMapOvr>
    <a:masterClrMapping/>
  </p:clrMapOvr>
  <p:transitio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83F0167-E65F-2945-BB68-C516F34232F4}" type="slidenum">
              <a:rPr lang="fr-FR"/>
              <a:pPr/>
              <a:t>‹N°›</a:t>
            </a:fld>
            <a:endParaRPr lang="fr-FR"/>
          </a:p>
        </p:txBody>
      </p:sp>
    </p:spTree>
    <p:extLst>
      <p:ext uri="{BB962C8B-B14F-4D97-AF65-F5344CB8AC3E}">
        <p14:creationId xmlns:p14="http://schemas.microsoft.com/office/powerpoint/2010/main" val="2587018835"/>
      </p:ext>
    </p:extLst>
  </p:cSld>
  <p:clrMapOvr>
    <a:masterClrMapping/>
  </p:clrMapOvr>
  <p:transitio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CBBD817-19A4-0443-868E-973F52E8C1AC}" type="slidenum">
              <a:rPr lang="en-GB"/>
              <a:pPr/>
              <a:t>‹N°›</a:t>
            </a:fld>
            <a:endParaRPr lang="en-GB"/>
          </a:p>
        </p:txBody>
      </p:sp>
    </p:spTree>
    <p:extLst>
      <p:ext uri="{BB962C8B-B14F-4D97-AF65-F5344CB8AC3E}">
        <p14:creationId xmlns:p14="http://schemas.microsoft.com/office/powerpoint/2010/main" val="1666886576"/>
      </p:ext>
    </p:extLst>
  </p:cSld>
  <p:clrMapOvr>
    <a:masterClrMapping/>
  </p:clrMapOvr>
  <p:transitio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3DF6589F-A327-4848-A44F-43C9603D6200}" type="slidenum">
              <a:rPr lang="en-GB"/>
              <a:pPr/>
              <a:t>‹N°›</a:t>
            </a:fld>
            <a:endParaRPr lang="en-GB"/>
          </a:p>
        </p:txBody>
      </p:sp>
    </p:spTree>
    <p:extLst>
      <p:ext uri="{BB962C8B-B14F-4D97-AF65-F5344CB8AC3E}">
        <p14:creationId xmlns:p14="http://schemas.microsoft.com/office/powerpoint/2010/main" val="708300497"/>
      </p:ext>
    </p:extLst>
  </p:cSld>
  <p:clrMapOvr>
    <a:masterClrMapping/>
  </p:clrMapOvr>
  <p:transitio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C07988D0-D541-E745-9F10-43AF3662F46F}" type="slidenum">
              <a:rPr lang="en-GB"/>
              <a:pPr/>
              <a:t>‹N°›</a:t>
            </a:fld>
            <a:endParaRPr lang="en-GB"/>
          </a:p>
        </p:txBody>
      </p:sp>
    </p:spTree>
    <p:extLst>
      <p:ext uri="{BB962C8B-B14F-4D97-AF65-F5344CB8AC3E}">
        <p14:creationId xmlns:p14="http://schemas.microsoft.com/office/powerpoint/2010/main" val="4143690342"/>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898739"/>
      </p:ext>
    </p:extLst>
  </p:cSld>
  <p:clrMapOvr>
    <a:masterClrMapping/>
  </p:clrMapOvr>
  <p:transition advClick="0" advTm="500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8BFDEAC1-6381-3147-B568-97E3A3F2B849}" type="slidenum">
              <a:rPr lang="en-GB"/>
              <a:pPr/>
              <a:t>‹N°›</a:t>
            </a:fld>
            <a:endParaRPr lang="en-GB"/>
          </a:p>
        </p:txBody>
      </p:sp>
    </p:spTree>
    <p:extLst>
      <p:ext uri="{BB962C8B-B14F-4D97-AF65-F5344CB8AC3E}">
        <p14:creationId xmlns:p14="http://schemas.microsoft.com/office/powerpoint/2010/main" val="1049308322"/>
      </p:ext>
    </p:extLst>
  </p:cSld>
  <p:clrMapOvr>
    <a:masterClrMapping/>
  </p:clrMapOvr>
  <p:transitio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9" name="Rectangle 6"/>
          <p:cNvSpPr>
            <a:spLocks noGrp="1" noChangeArrowheads="1"/>
          </p:cNvSpPr>
          <p:nvPr>
            <p:ph type="sldNum" sz="quarter" idx="12"/>
          </p:nvPr>
        </p:nvSpPr>
        <p:spPr>
          <a:ln/>
        </p:spPr>
        <p:txBody>
          <a:bodyPr/>
          <a:lstStyle>
            <a:lvl1pPr>
              <a:defRPr/>
            </a:lvl1pPr>
          </a:lstStyle>
          <a:p>
            <a:fld id="{23C00DEF-3FDC-5A4A-B8B9-B53210115DCC}" type="slidenum">
              <a:rPr lang="en-GB"/>
              <a:pPr/>
              <a:t>‹N°›</a:t>
            </a:fld>
            <a:endParaRPr lang="en-GB"/>
          </a:p>
        </p:txBody>
      </p:sp>
    </p:spTree>
    <p:extLst>
      <p:ext uri="{BB962C8B-B14F-4D97-AF65-F5344CB8AC3E}">
        <p14:creationId xmlns:p14="http://schemas.microsoft.com/office/powerpoint/2010/main" val="1744563078"/>
      </p:ext>
    </p:extLst>
  </p:cSld>
  <p:clrMapOvr>
    <a:masterClrMapping/>
  </p:clrMapOvr>
  <p:transition advClick="0" advTm="5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5" name="Rectangle 6"/>
          <p:cNvSpPr>
            <a:spLocks noGrp="1" noChangeArrowheads="1"/>
          </p:cNvSpPr>
          <p:nvPr>
            <p:ph type="sldNum" sz="quarter" idx="12"/>
          </p:nvPr>
        </p:nvSpPr>
        <p:spPr>
          <a:ln/>
        </p:spPr>
        <p:txBody>
          <a:bodyPr/>
          <a:lstStyle>
            <a:lvl1pPr>
              <a:defRPr/>
            </a:lvl1pPr>
          </a:lstStyle>
          <a:p>
            <a:fld id="{FEF5EDD3-3A5E-B14D-944D-4F0B8623D377}" type="slidenum">
              <a:rPr lang="en-GB"/>
              <a:pPr/>
              <a:t>‹N°›</a:t>
            </a:fld>
            <a:endParaRPr lang="en-GB"/>
          </a:p>
        </p:txBody>
      </p:sp>
    </p:spTree>
    <p:extLst>
      <p:ext uri="{BB962C8B-B14F-4D97-AF65-F5344CB8AC3E}">
        <p14:creationId xmlns:p14="http://schemas.microsoft.com/office/powerpoint/2010/main" val="1510437598"/>
      </p:ext>
    </p:extLst>
  </p:cSld>
  <p:clrMapOvr>
    <a:masterClrMapping/>
  </p:clrMapOvr>
  <p:transition advClick="0" advTm="5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4" name="Rectangle 6"/>
          <p:cNvSpPr>
            <a:spLocks noGrp="1" noChangeArrowheads="1"/>
          </p:cNvSpPr>
          <p:nvPr>
            <p:ph type="sldNum" sz="quarter" idx="12"/>
          </p:nvPr>
        </p:nvSpPr>
        <p:spPr>
          <a:ln/>
        </p:spPr>
        <p:txBody>
          <a:bodyPr/>
          <a:lstStyle>
            <a:lvl1pPr>
              <a:defRPr/>
            </a:lvl1pPr>
          </a:lstStyle>
          <a:p>
            <a:fld id="{88311CE1-792C-1A48-ADF5-0AE0DAF3197B}" type="slidenum">
              <a:rPr lang="en-GB"/>
              <a:pPr/>
              <a:t>‹N°›</a:t>
            </a:fld>
            <a:endParaRPr lang="en-GB"/>
          </a:p>
        </p:txBody>
      </p:sp>
    </p:spTree>
    <p:extLst>
      <p:ext uri="{BB962C8B-B14F-4D97-AF65-F5344CB8AC3E}">
        <p14:creationId xmlns:p14="http://schemas.microsoft.com/office/powerpoint/2010/main" val="3087151901"/>
      </p:ext>
    </p:extLst>
  </p:cSld>
  <p:clrMapOvr>
    <a:masterClrMapping/>
  </p:clrMapOvr>
  <p:transition advClick="0" advTm="5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D4F43327-383B-5C4C-824B-6B2361D1D98B}" type="slidenum">
              <a:rPr lang="en-GB"/>
              <a:pPr/>
              <a:t>‹N°›</a:t>
            </a:fld>
            <a:endParaRPr lang="en-GB"/>
          </a:p>
        </p:txBody>
      </p:sp>
    </p:spTree>
    <p:extLst>
      <p:ext uri="{BB962C8B-B14F-4D97-AF65-F5344CB8AC3E}">
        <p14:creationId xmlns:p14="http://schemas.microsoft.com/office/powerpoint/2010/main" val="3517175323"/>
      </p:ext>
    </p:extLst>
  </p:cSld>
  <p:clrMapOvr>
    <a:masterClrMapping/>
  </p:clrMapOvr>
  <p:transition advClick="0" advTm="5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7" name="Rectangle 6"/>
          <p:cNvSpPr>
            <a:spLocks noGrp="1" noChangeArrowheads="1"/>
          </p:cNvSpPr>
          <p:nvPr>
            <p:ph type="sldNum" sz="quarter" idx="12"/>
          </p:nvPr>
        </p:nvSpPr>
        <p:spPr>
          <a:ln/>
        </p:spPr>
        <p:txBody>
          <a:bodyPr/>
          <a:lstStyle>
            <a:lvl1pPr>
              <a:defRPr/>
            </a:lvl1pPr>
          </a:lstStyle>
          <a:p>
            <a:fld id="{BA37C9F4-AF4C-5344-99F9-B50C2D697EC0}" type="slidenum">
              <a:rPr lang="en-GB"/>
              <a:pPr/>
              <a:t>‹N°›</a:t>
            </a:fld>
            <a:endParaRPr lang="en-GB"/>
          </a:p>
        </p:txBody>
      </p:sp>
    </p:spTree>
    <p:extLst>
      <p:ext uri="{BB962C8B-B14F-4D97-AF65-F5344CB8AC3E}">
        <p14:creationId xmlns:p14="http://schemas.microsoft.com/office/powerpoint/2010/main" val="1515383673"/>
      </p:ext>
    </p:extLst>
  </p:cSld>
  <p:clrMapOvr>
    <a:masterClrMapping/>
  </p:clrMapOvr>
  <p:transitio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F9CA99F9-5451-B643-9779-37AE71D8EFCC}" type="slidenum">
              <a:rPr lang="en-GB"/>
              <a:pPr/>
              <a:t>‹N°›</a:t>
            </a:fld>
            <a:endParaRPr lang="en-GB"/>
          </a:p>
        </p:txBody>
      </p:sp>
    </p:spTree>
    <p:extLst>
      <p:ext uri="{BB962C8B-B14F-4D97-AF65-F5344CB8AC3E}">
        <p14:creationId xmlns:p14="http://schemas.microsoft.com/office/powerpoint/2010/main" val="3568373389"/>
      </p:ext>
    </p:extLst>
  </p:cSld>
  <p:clrMapOvr>
    <a:masterClrMapping/>
  </p:clrMapOvr>
  <p:transition advClick="0" advTm="5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GEP</a:t>
            </a:r>
          </a:p>
        </p:txBody>
      </p:sp>
      <p:sp>
        <p:nvSpPr>
          <p:cNvPr id="6" name="Rectangle 6"/>
          <p:cNvSpPr>
            <a:spLocks noGrp="1" noChangeArrowheads="1"/>
          </p:cNvSpPr>
          <p:nvPr>
            <p:ph type="sldNum" sz="quarter" idx="12"/>
          </p:nvPr>
        </p:nvSpPr>
        <p:spPr>
          <a:ln/>
        </p:spPr>
        <p:txBody>
          <a:bodyPr/>
          <a:lstStyle>
            <a:lvl1pPr>
              <a:defRPr/>
            </a:lvl1pPr>
          </a:lstStyle>
          <a:p>
            <a:fld id="{01A570A3-BB5F-E446-BE83-EF79F10C6D16}" type="slidenum">
              <a:rPr lang="en-GB"/>
              <a:pPr/>
              <a:t>‹N°›</a:t>
            </a:fld>
            <a:endParaRPr lang="en-GB"/>
          </a:p>
        </p:txBody>
      </p:sp>
    </p:spTree>
    <p:extLst>
      <p:ext uri="{BB962C8B-B14F-4D97-AF65-F5344CB8AC3E}">
        <p14:creationId xmlns:p14="http://schemas.microsoft.com/office/powerpoint/2010/main" val="4156314378"/>
      </p:ext>
    </p:extLst>
  </p:cSld>
  <p:clrMapOvr>
    <a:masterClrMapping/>
  </p:clrMapOvr>
  <p:transition advClick="0" advTm="5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5672C700-3806-CA40-8443-CF74E746B170}" type="slidenum">
              <a:rPr lang="fr-FR"/>
              <a:pPr/>
              <a:t>‹N°›</a:t>
            </a:fld>
            <a:endParaRPr lang="fr-FR"/>
          </a:p>
        </p:txBody>
      </p:sp>
    </p:spTree>
    <p:extLst>
      <p:ext uri="{BB962C8B-B14F-4D97-AF65-F5344CB8AC3E}">
        <p14:creationId xmlns:p14="http://schemas.microsoft.com/office/powerpoint/2010/main" val="898895574"/>
      </p:ext>
    </p:extLst>
  </p:cSld>
  <p:clrMapOvr>
    <a:masterClrMapping/>
  </p:clrMapOvr>
  <p:transition advClick="0" advTm="5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672F62EA-B4B3-D04E-AF8A-2CB2A3BEADA2}" type="slidenum">
              <a:rPr lang="fr-FR"/>
              <a:pPr/>
              <a:t>‹N°›</a:t>
            </a:fld>
            <a:endParaRPr lang="fr-FR"/>
          </a:p>
        </p:txBody>
      </p:sp>
    </p:spTree>
    <p:extLst>
      <p:ext uri="{BB962C8B-B14F-4D97-AF65-F5344CB8AC3E}">
        <p14:creationId xmlns:p14="http://schemas.microsoft.com/office/powerpoint/2010/main" val="410114658"/>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7901639"/>
      </p:ext>
    </p:extLst>
  </p:cSld>
  <p:clrMapOvr>
    <a:masterClrMapping/>
  </p:clrMapOvr>
  <p:transition advClick="0" advTm="500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19CA4283-5B85-574D-86A8-3B72DF062B37}" type="slidenum">
              <a:rPr lang="fr-FR"/>
              <a:pPr/>
              <a:t>‹N°›</a:t>
            </a:fld>
            <a:endParaRPr lang="fr-FR"/>
          </a:p>
        </p:txBody>
      </p:sp>
    </p:spTree>
    <p:extLst>
      <p:ext uri="{BB962C8B-B14F-4D97-AF65-F5344CB8AC3E}">
        <p14:creationId xmlns:p14="http://schemas.microsoft.com/office/powerpoint/2010/main" val="3593805119"/>
      </p:ext>
    </p:extLst>
  </p:cSld>
  <p:clrMapOvr>
    <a:masterClrMapping/>
  </p:clrMapOvr>
  <p:transition advClick="0" advTm="5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9FCFD42A-88B2-A644-86A7-BD51A4B4C5BC}" type="slidenum">
              <a:rPr lang="fr-FR"/>
              <a:pPr/>
              <a:t>‹N°›</a:t>
            </a:fld>
            <a:endParaRPr lang="fr-FR"/>
          </a:p>
        </p:txBody>
      </p:sp>
    </p:spTree>
    <p:extLst>
      <p:ext uri="{BB962C8B-B14F-4D97-AF65-F5344CB8AC3E}">
        <p14:creationId xmlns:p14="http://schemas.microsoft.com/office/powerpoint/2010/main" val="2485059895"/>
      </p:ext>
    </p:extLst>
  </p:cSld>
  <p:clrMapOvr>
    <a:masterClrMapping/>
  </p:clrMapOvr>
  <p:transition advClick="0" advTm="5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9" name="Rectangle 6"/>
          <p:cNvSpPr>
            <a:spLocks noGrp="1" noChangeArrowheads="1"/>
          </p:cNvSpPr>
          <p:nvPr>
            <p:ph type="sldNum" sz="quarter" idx="12"/>
          </p:nvPr>
        </p:nvSpPr>
        <p:spPr>
          <a:ln/>
        </p:spPr>
        <p:txBody>
          <a:bodyPr/>
          <a:lstStyle>
            <a:lvl1pPr>
              <a:defRPr/>
            </a:lvl1pPr>
          </a:lstStyle>
          <a:p>
            <a:fld id="{697EB9B2-6641-3548-8D6E-DBACA63BC1A4}" type="slidenum">
              <a:rPr lang="fr-FR"/>
              <a:pPr/>
              <a:t>‹N°›</a:t>
            </a:fld>
            <a:endParaRPr lang="fr-FR"/>
          </a:p>
        </p:txBody>
      </p:sp>
    </p:spTree>
    <p:extLst>
      <p:ext uri="{BB962C8B-B14F-4D97-AF65-F5344CB8AC3E}">
        <p14:creationId xmlns:p14="http://schemas.microsoft.com/office/powerpoint/2010/main" val="996881698"/>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5" name="Rectangle 6"/>
          <p:cNvSpPr>
            <a:spLocks noGrp="1" noChangeArrowheads="1"/>
          </p:cNvSpPr>
          <p:nvPr>
            <p:ph type="sldNum" sz="quarter" idx="12"/>
          </p:nvPr>
        </p:nvSpPr>
        <p:spPr>
          <a:ln/>
        </p:spPr>
        <p:txBody>
          <a:bodyPr/>
          <a:lstStyle>
            <a:lvl1pPr>
              <a:defRPr/>
            </a:lvl1pPr>
          </a:lstStyle>
          <a:p>
            <a:fld id="{3FCD6116-B21A-E944-82AF-6AA437988D03}" type="slidenum">
              <a:rPr lang="fr-FR"/>
              <a:pPr/>
              <a:t>‹N°›</a:t>
            </a:fld>
            <a:endParaRPr lang="fr-FR"/>
          </a:p>
        </p:txBody>
      </p:sp>
    </p:spTree>
    <p:extLst>
      <p:ext uri="{BB962C8B-B14F-4D97-AF65-F5344CB8AC3E}">
        <p14:creationId xmlns:p14="http://schemas.microsoft.com/office/powerpoint/2010/main" val="3125002408"/>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4" name="Rectangle 6"/>
          <p:cNvSpPr>
            <a:spLocks noGrp="1" noChangeArrowheads="1"/>
          </p:cNvSpPr>
          <p:nvPr>
            <p:ph type="sldNum" sz="quarter" idx="12"/>
          </p:nvPr>
        </p:nvSpPr>
        <p:spPr>
          <a:ln/>
        </p:spPr>
        <p:txBody>
          <a:bodyPr/>
          <a:lstStyle>
            <a:lvl1pPr>
              <a:defRPr/>
            </a:lvl1pPr>
          </a:lstStyle>
          <a:p>
            <a:fld id="{5B1CFD47-6A01-AB4F-9069-A7D63D627488}" type="slidenum">
              <a:rPr lang="fr-FR"/>
              <a:pPr/>
              <a:t>‹N°›</a:t>
            </a:fld>
            <a:endParaRPr lang="fr-FR"/>
          </a:p>
        </p:txBody>
      </p:sp>
    </p:spTree>
    <p:extLst>
      <p:ext uri="{BB962C8B-B14F-4D97-AF65-F5344CB8AC3E}">
        <p14:creationId xmlns:p14="http://schemas.microsoft.com/office/powerpoint/2010/main" val="769665546"/>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42C05EB2-DBC6-7841-AD18-2CC55E05B294}" type="slidenum">
              <a:rPr lang="fr-FR"/>
              <a:pPr/>
              <a:t>‹N°›</a:t>
            </a:fld>
            <a:endParaRPr lang="fr-FR"/>
          </a:p>
        </p:txBody>
      </p:sp>
    </p:spTree>
    <p:extLst>
      <p:ext uri="{BB962C8B-B14F-4D97-AF65-F5344CB8AC3E}">
        <p14:creationId xmlns:p14="http://schemas.microsoft.com/office/powerpoint/2010/main" val="1982088032"/>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7" name="Rectangle 6"/>
          <p:cNvSpPr>
            <a:spLocks noGrp="1" noChangeArrowheads="1"/>
          </p:cNvSpPr>
          <p:nvPr>
            <p:ph type="sldNum" sz="quarter" idx="12"/>
          </p:nvPr>
        </p:nvSpPr>
        <p:spPr>
          <a:ln/>
        </p:spPr>
        <p:txBody>
          <a:bodyPr/>
          <a:lstStyle>
            <a:lvl1pPr>
              <a:defRPr/>
            </a:lvl1pPr>
          </a:lstStyle>
          <a:p>
            <a:fld id="{6042AFC4-DE48-0045-AD99-817CBE4A0610}" type="slidenum">
              <a:rPr lang="fr-FR"/>
              <a:pPr/>
              <a:t>‹N°›</a:t>
            </a:fld>
            <a:endParaRPr lang="fr-FR"/>
          </a:p>
        </p:txBody>
      </p:sp>
    </p:spTree>
    <p:extLst>
      <p:ext uri="{BB962C8B-B14F-4D97-AF65-F5344CB8AC3E}">
        <p14:creationId xmlns:p14="http://schemas.microsoft.com/office/powerpoint/2010/main" val="2180992509"/>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B7492087-DA50-3A4C-9630-646B4C5B87D2}" type="slidenum">
              <a:rPr lang="fr-FR"/>
              <a:pPr/>
              <a:t>‹N°›</a:t>
            </a:fld>
            <a:endParaRPr lang="fr-FR"/>
          </a:p>
        </p:txBody>
      </p:sp>
    </p:spTree>
    <p:extLst>
      <p:ext uri="{BB962C8B-B14F-4D97-AF65-F5344CB8AC3E}">
        <p14:creationId xmlns:p14="http://schemas.microsoft.com/office/powerpoint/2010/main" val="56935021"/>
      </p:ext>
    </p:extLst>
  </p:cSld>
  <p:clrMapOvr>
    <a:masterClrMapping/>
  </p:clrMapOvr>
  <p:transition advClick="0" advTm="5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t>GEP</a:t>
            </a:r>
          </a:p>
        </p:txBody>
      </p:sp>
      <p:sp>
        <p:nvSpPr>
          <p:cNvPr id="6" name="Rectangle 6"/>
          <p:cNvSpPr>
            <a:spLocks noGrp="1" noChangeArrowheads="1"/>
          </p:cNvSpPr>
          <p:nvPr>
            <p:ph type="sldNum" sz="quarter" idx="12"/>
          </p:nvPr>
        </p:nvSpPr>
        <p:spPr>
          <a:ln/>
        </p:spPr>
        <p:txBody>
          <a:bodyPr/>
          <a:lstStyle>
            <a:lvl1pPr>
              <a:defRPr/>
            </a:lvl1pPr>
          </a:lstStyle>
          <a:p>
            <a:fld id="{D8D2AE38-0D7F-0040-9B89-1BC6428FA364}" type="slidenum">
              <a:rPr lang="fr-FR"/>
              <a:pPr/>
              <a:t>‹N°›</a:t>
            </a:fld>
            <a:endParaRPr lang="fr-FR"/>
          </a:p>
        </p:txBody>
      </p:sp>
    </p:spTree>
    <p:extLst>
      <p:ext uri="{BB962C8B-B14F-4D97-AF65-F5344CB8AC3E}">
        <p14:creationId xmlns:p14="http://schemas.microsoft.com/office/powerpoint/2010/main" val="3865127875"/>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955261349"/>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NUL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9"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dirty="0"/>
              <a:t>Titre de diapositive (modifié)</a:t>
            </a:r>
          </a:p>
        </p:txBody>
      </p:sp>
      <p:sp>
        <p:nvSpPr>
          <p:cNvPr id="2" name="ZoneTexte 1">
            <a:extLst>
              <a:ext uri="{FF2B5EF4-FFF2-40B4-BE49-F238E27FC236}">
                <a16:creationId xmlns:a16="http://schemas.microsoft.com/office/drawing/2014/main" id="{01383B18-4C5E-5143-8421-DCBE7DBCCA16}"/>
              </a:ext>
            </a:extLst>
          </p:cNvPr>
          <p:cNvSpPr txBox="1"/>
          <p:nvPr userDrawn="1"/>
        </p:nvSpPr>
        <p:spPr>
          <a:xfrm>
            <a:off x="0" y="6546830"/>
            <a:ext cx="1387688" cy="338554"/>
          </a:xfrm>
          <a:prstGeom prst="rect">
            <a:avLst/>
          </a:prstGeom>
          <a:noFill/>
        </p:spPr>
        <p:txBody>
          <a:bodyPr wrap="none" rtlCol="0">
            <a:spAutoFit/>
          </a:bodyPr>
          <a:lstStyle/>
          <a:p>
            <a:pPr>
              <a:buNone/>
            </a:pPr>
            <a:r>
              <a:rPr lang="fr-FR" sz="1600" dirty="0" err="1"/>
              <a:t>DIUVax</a:t>
            </a:r>
            <a:r>
              <a:rPr lang="fr-FR" sz="1600" dirty="0"/>
              <a:t> 2022</a:t>
            </a:r>
          </a:p>
        </p:txBody>
      </p:sp>
    </p:spTree>
  </p:cSld>
  <p:clrMap bg1="lt1" tx1="dk1" bg2="lt2" tx2="dk2" accent1="accent1" accent2="accent2" accent3="accent3" accent4="accent4" accent5="accent5" accent6="accent6" hlink="hlink" folHlink="folHlink"/>
  <p:sldLayoutIdLst>
    <p:sldLayoutId id="2147491334" r:id="rId1"/>
    <p:sldLayoutId id="2147491248" r:id="rId2"/>
    <p:sldLayoutId id="2147491249" r:id="rId3"/>
    <p:sldLayoutId id="2147491250" r:id="rId4"/>
    <p:sldLayoutId id="2147491251" r:id="rId5"/>
    <p:sldLayoutId id="2147491252" r:id="rId6"/>
    <p:sldLayoutId id="2147491253" r:id="rId7"/>
    <p:sldLayoutId id="2147491254" r:id="rId8"/>
    <p:sldLayoutId id="2147491255" r:id="rId9"/>
    <p:sldLayoutId id="2147491256" r:id="rId10"/>
    <p:sldLayoutId id="2147491257" r:id="rId11"/>
  </p:sldLayoutIdLst>
  <p:transition advClick="0" advTm="5000"/>
  <p:hf hdr="0" dt="0"/>
  <p:txStyles>
    <p:title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D13668DC-0801-7043-AC69-0405A1E9486A}"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58" r:id="rId1"/>
    <p:sldLayoutId id="2147491259" r:id="rId2"/>
    <p:sldLayoutId id="2147491260" r:id="rId3"/>
    <p:sldLayoutId id="2147491261" r:id="rId4"/>
    <p:sldLayoutId id="2147491262" r:id="rId5"/>
    <p:sldLayoutId id="2147491263" r:id="rId6"/>
    <p:sldLayoutId id="2147491264" r:id="rId7"/>
    <p:sldLayoutId id="2147491265" r:id="rId8"/>
    <p:sldLayoutId id="2147491266" r:id="rId9"/>
    <p:sldLayoutId id="2147491267" r:id="rId10"/>
    <p:sldLayoutId id="2147491268"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E95A9FE2-B757-FA43-8FC7-D86EE3BA364E}"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269" r:id="rId1"/>
    <p:sldLayoutId id="2147491270" r:id="rId2"/>
    <p:sldLayoutId id="2147491271" r:id="rId3"/>
    <p:sldLayoutId id="2147491272" r:id="rId4"/>
    <p:sldLayoutId id="2147491273" r:id="rId5"/>
    <p:sldLayoutId id="2147491274" r:id="rId6"/>
    <p:sldLayoutId id="2147491275" r:id="rId7"/>
    <p:sldLayoutId id="2147491276" r:id="rId8"/>
    <p:sldLayoutId id="2147491277" r:id="rId9"/>
    <p:sldLayoutId id="2147491278" r:id="rId10"/>
    <p:sldLayoutId id="2147491279"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1143000" y="1600200"/>
            <a:ext cx="7315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a:t>
            </a:r>
          </a:p>
        </p:txBody>
      </p:sp>
      <p:sp>
        <p:nvSpPr>
          <p:cNvPr id="1027" name="Text Box 97"/>
          <p:cNvSpPr txBox="1">
            <a:spLocks noChangeArrowheads="1"/>
          </p:cNvSpPr>
          <p:nvPr/>
        </p:nvSpPr>
        <p:spPr bwMode="auto">
          <a:xfrm>
            <a:off x="665163" y="3436938"/>
            <a:ext cx="2971800" cy="473075"/>
          </a:xfrm>
          <a:prstGeom prst="rect">
            <a:avLst/>
          </a:prstGeom>
          <a:noFill/>
          <a:ln>
            <a:noFill/>
          </a:ln>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Wingdings" charset="0"/>
              <a:buNone/>
              <a:defRPr/>
            </a:pPr>
            <a:endParaRPr lang="en-US" sz="2500" b="1">
              <a:solidFill>
                <a:schemeClr val="bg1"/>
              </a:solidFill>
              <a:latin typeface="Times New Roman" charset="0"/>
              <a:cs typeface="Lucida Sans Unicode" charset="0"/>
            </a:endParaRPr>
          </a:p>
        </p:txBody>
      </p:sp>
      <p:sp>
        <p:nvSpPr>
          <p:cNvPr id="1028" name="Rectangle 102"/>
          <p:cNvSpPr>
            <a:spLocks noChangeArrowheads="1"/>
          </p:cNvSpPr>
          <p:nvPr/>
        </p:nvSpPr>
        <p:spPr bwMode="auto">
          <a:xfrm flipH="1">
            <a:off x="-1588" y="-52388"/>
            <a:ext cx="9144001" cy="1249363"/>
          </a:xfrm>
          <a:prstGeom prst="rect">
            <a:avLst/>
          </a:prstGeom>
          <a:gradFill rotWithShape="1">
            <a:gsLst>
              <a:gs pos="0">
                <a:srgbClr val="00003B"/>
              </a:gs>
              <a:gs pos="100000">
                <a:srgbClr val="000080">
                  <a:alpha val="56000"/>
                </a:srgbClr>
              </a:gs>
            </a:gsLst>
            <a:lin ang="18900000" scaled="1"/>
          </a:gradFill>
          <a:ln w="9525">
            <a:solidFill>
              <a:srgbClr val="333399"/>
            </a:solidFill>
            <a:round/>
            <a:headEnd/>
            <a:tailEnd/>
          </a:ln>
        </p:spPr>
        <p:txBody>
          <a:bodyPr wrap="none" anchor="ct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US" altLang="fr-FR">
              <a:cs typeface="+mn-cs"/>
            </a:endParaRPr>
          </a:p>
        </p:txBody>
      </p:sp>
      <p:sp>
        <p:nvSpPr>
          <p:cNvPr id="37893" name="Rectangle 78"/>
          <p:cNvSpPr>
            <a:spLocks noGrp="1" noChangeArrowheads="1"/>
          </p:cNvSpPr>
          <p:nvPr>
            <p:ph type="title"/>
          </p:nvPr>
        </p:nvSpPr>
        <p:spPr bwMode="auto">
          <a:xfrm>
            <a:off x="252413" y="144463"/>
            <a:ext cx="8642350"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Titre de diapositive (modifié)</a:t>
            </a:r>
          </a:p>
        </p:txBody>
      </p:sp>
      <p:grpSp>
        <p:nvGrpSpPr>
          <p:cNvPr id="37894" name="Grouper 10"/>
          <p:cNvGrpSpPr>
            <a:grpSpLocks/>
          </p:cNvGrpSpPr>
          <p:nvPr/>
        </p:nvGrpSpPr>
        <p:grpSpPr bwMode="auto">
          <a:xfrm>
            <a:off x="7669213" y="6300788"/>
            <a:ext cx="1439862" cy="657225"/>
            <a:chOff x="2771800" y="3751953"/>
            <a:chExt cx="4032448" cy="1837287"/>
          </a:xfrm>
        </p:grpSpPr>
        <p:pic>
          <p:nvPicPr>
            <p:cNvPr id="37895" name="Image 1" descr="logo.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5"/>
            <p:cNvSpPr>
              <a:spLocks noChangeArrowheads="1"/>
            </p:cNvSpPr>
            <p:nvPr/>
          </p:nvSpPr>
          <p:spPr bwMode="auto">
            <a:xfrm>
              <a:off x="4354548" y="5012314"/>
              <a:ext cx="2449700" cy="576926"/>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Tree>
  </p:cSld>
  <p:clrMap bg1="lt1" tx1="dk1" bg2="lt2" tx2="dk2" accent1="accent1" accent2="accent2" accent3="accent3" accent4="accent4" accent5="accent5" accent6="accent6" hlink="hlink" folHlink="folHlink"/>
  <p:sldLayoutIdLst>
    <p:sldLayoutId id="2147491335" r:id="rId1"/>
    <p:sldLayoutId id="2147491280" r:id="rId2"/>
    <p:sldLayoutId id="2147491281" r:id="rId3"/>
    <p:sldLayoutId id="2147491282" r:id="rId4"/>
    <p:sldLayoutId id="2147491283" r:id="rId5"/>
    <p:sldLayoutId id="2147491284" r:id="rId6"/>
    <p:sldLayoutId id="2147491285" r:id="rId7"/>
    <p:sldLayoutId id="2147491286" r:id="rId8"/>
    <p:sldLayoutId id="2147491287" r:id="rId9"/>
    <p:sldLayoutId id="2147491288" r:id="rId10"/>
    <p:sldLayoutId id="2147491289" r:id="rId11"/>
  </p:sldLayoutIdLst>
  <p:transition advClick="0" advTm="5000"/>
  <p:hf hdr="0" dt="0"/>
  <p:txStyles>
    <p:titleStyle>
      <a:lvl1pPr algn="l" rtl="0" eaLnBrk="0" fontAlgn="base" hangingPunct="0">
        <a:spcBef>
          <a:spcPct val="0"/>
        </a:spcBef>
        <a:spcAft>
          <a:spcPct val="0"/>
        </a:spcAft>
        <a:defRPr sz="36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1" fontAlgn="base" hangingPunct="1">
        <a:spcBef>
          <a:spcPct val="20000"/>
        </a:spcBef>
        <a:spcAft>
          <a:spcPct val="0"/>
        </a:spcAft>
        <a:buChar char="»"/>
        <a:defRPr sz="2000">
          <a:solidFill>
            <a:schemeClr val="tx1"/>
          </a:solidFill>
          <a:latin typeface="R Frutiger Roman" charset="0"/>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5BBD323C-0233-4C43-B8E2-157E0918B710}"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4DAC5ED-F3BF-6244-A8E4-86390E5A206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01" r:id="rId1"/>
    <p:sldLayoutId id="2147491302" r:id="rId2"/>
    <p:sldLayoutId id="2147491303" r:id="rId3"/>
    <p:sldLayoutId id="2147491304" r:id="rId4"/>
    <p:sldLayoutId id="2147491305" r:id="rId5"/>
    <p:sldLayoutId id="2147491306" r:id="rId6"/>
    <p:sldLayoutId id="2147491307" r:id="rId7"/>
    <p:sldLayoutId id="2147491308" r:id="rId8"/>
    <p:sldLayoutId id="2147491309" r:id="rId9"/>
    <p:sldLayoutId id="2147491310" r:id="rId10"/>
    <p:sldLayoutId id="2147491311"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Cliquez pour modifier le style du titre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buFont typeface="Symbol" charset="0"/>
              <a:buChar char="-"/>
              <a:defRPr sz="1400">
                <a:latin typeface="Arial" charset="0"/>
                <a:ea typeface="ＭＳ Ｐゴシック" charset="0"/>
                <a:cs typeface="ＭＳ Ｐゴシック" charset="0"/>
              </a:defRPr>
            </a:lvl1pPr>
          </a:lstStyle>
          <a:p>
            <a:pPr>
              <a:defRPr/>
            </a:pPr>
            <a:endParaRPr lang="en-GB"/>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buFont typeface="Symbol" charset="0"/>
              <a:buChar char="-"/>
              <a:defRPr sz="1400">
                <a:latin typeface="Arial" charset="0"/>
                <a:ea typeface="ＭＳ Ｐゴシック" charset="0"/>
                <a:cs typeface="Lucida Sans Unicode" charset="0"/>
              </a:defRPr>
            </a:lvl1pPr>
          </a:lstStyle>
          <a:p>
            <a:pPr>
              <a:defRPr/>
            </a:pPr>
            <a:r>
              <a:rPr lang="en-GB"/>
              <a:t>GEP</a:t>
            </a: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3B93D028-9A9F-3D4D-9EC7-D774862DDCD8}"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91312" r:id="rId1"/>
    <p:sldLayoutId id="2147491313" r:id="rId2"/>
    <p:sldLayoutId id="2147491314" r:id="rId3"/>
    <p:sldLayoutId id="2147491315" r:id="rId4"/>
    <p:sldLayoutId id="2147491316" r:id="rId5"/>
    <p:sldLayoutId id="2147491317" r:id="rId6"/>
    <p:sldLayoutId id="2147491318" r:id="rId7"/>
    <p:sldLayoutId id="2147491319" r:id="rId8"/>
    <p:sldLayoutId id="2147491320" r:id="rId9"/>
    <p:sldLayoutId id="2147491321" r:id="rId10"/>
    <p:sldLayoutId id="2147491322"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3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charset="0"/>
                <a:ea typeface="ＭＳ Ｐゴシック" charset="0"/>
                <a:cs typeface="ＭＳ Ｐゴシック" charset="0"/>
              </a:defRPr>
            </a:lvl1pPr>
          </a:lstStyle>
          <a:p>
            <a:pPr>
              <a:defRPr/>
            </a:pPr>
            <a:endParaRPr lang="fr-FR"/>
          </a:p>
        </p:txBody>
      </p:sp>
      <p:sp>
        <p:nvSpPr>
          <p:cNvPr id="313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charset="0"/>
                <a:ea typeface="ＭＳ Ｐゴシック" charset="0"/>
                <a:cs typeface="Lucida Sans Unicode" charset="0"/>
              </a:defRPr>
            </a:lvl1pPr>
          </a:lstStyle>
          <a:p>
            <a:pPr>
              <a:defRPr/>
            </a:pPr>
            <a:r>
              <a:rPr lang="en-US"/>
              <a:t>GEP</a:t>
            </a:r>
          </a:p>
        </p:txBody>
      </p:sp>
      <p:sp>
        <p:nvSpPr>
          <p:cNvPr id="313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charset="0"/>
              </a:defRPr>
            </a:lvl1pPr>
          </a:lstStyle>
          <a:p>
            <a:fld id="{86A20E77-4222-7345-9FB1-67CA0D9746C7}"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91323" r:id="rId1"/>
    <p:sldLayoutId id="2147491324" r:id="rId2"/>
    <p:sldLayoutId id="2147491325" r:id="rId3"/>
    <p:sldLayoutId id="2147491326" r:id="rId4"/>
    <p:sldLayoutId id="2147491327" r:id="rId5"/>
    <p:sldLayoutId id="2147491328" r:id="rId6"/>
    <p:sldLayoutId id="2147491329" r:id="rId7"/>
    <p:sldLayoutId id="2147491330" r:id="rId8"/>
    <p:sldLayoutId id="2147491331" r:id="rId9"/>
    <p:sldLayoutId id="2147491332" r:id="rId10"/>
    <p:sldLayoutId id="2147491333" r:id="rId11"/>
  </p:sldLayoutIdLst>
  <p:transition advClick="0" advTm="5000"/>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27" y="5203842"/>
            <a:ext cx="1734377" cy="633048"/>
          </a:xfrm>
          <a:prstGeom prst="rect">
            <a:avLst/>
          </a:prstGeom>
        </p:spPr>
      </p:pic>
      <p:sp>
        <p:nvSpPr>
          <p:cNvPr id="4" name="Titre 1"/>
          <p:cNvSpPr txBox="1">
            <a:spLocks/>
          </p:cNvSpPr>
          <p:nvPr/>
        </p:nvSpPr>
        <p:spPr>
          <a:xfrm>
            <a:off x="1547664" y="2132856"/>
            <a:ext cx="6602536" cy="1350150"/>
          </a:xfrm>
          <a:prstGeom prst="rect">
            <a:avLst/>
          </a:prstGeom>
        </p:spPr>
        <p:txBody>
          <a:bodyPr vert="horz" lIns="68580" tIns="34290" rIns="68580" bIns="34290" rtlCol="0" anchor="ctr">
            <a:noAutofit/>
          </a:bodyPr>
          <a:lstStyle>
            <a:lvl1pPr algn="l" rtl="0" eaLnBrk="0" fontAlgn="base" hangingPunct="0">
              <a:spcBef>
                <a:spcPct val="0"/>
              </a:spcBef>
              <a:spcAft>
                <a:spcPct val="0"/>
              </a:spcAft>
              <a:defRPr sz="3600">
                <a:solidFill>
                  <a:schemeClr val="tx2">
                    <a:lumMod val="75000"/>
                  </a:schemeClr>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lgn="ctr">
              <a:buNone/>
            </a:pPr>
            <a:r>
              <a:rPr lang="fr-FR" sz="3200" dirty="0">
                <a:solidFill>
                  <a:srgbClr val="104E80"/>
                </a:solidFill>
                <a:ea typeface="+mj-ea"/>
                <a:cs typeface="+mj-cs"/>
              </a:rPr>
              <a:t>Vaccination et numérique :</a:t>
            </a:r>
          </a:p>
          <a:p>
            <a:pPr algn="ctr">
              <a:buNone/>
            </a:pPr>
            <a:r>
              <a:rPr lang="fr-FR" sz="3200" dirty="0">
                <a:solidFill>
                  <a:srgbClr val="104E80"/>
                </a:solidFill>
                <a:ea typeface="+mj-ea"/>
                <a:cs typeface="+mj-cs"/>
              </a:rPr>
              <a:t>enjeux, actualités et perspectives</a:t>
            </a:r>
          </a:p>
        </p:txBody>
      </p:sp>
      <p:pic>
        <p:nvPicPr>
          <p:cNvPr id="6" name="Google Shape;195;p37">
            <a:extLst>
              <a:ext uri="{FF2B5EF4-FFF2-40B4-BE49-F238E27FC236}">
                <a16:creationId xmlns:a16="http://schemas.microsoft.com/office/drawing/2014/main" id="{B0ADD5D7-FFD0-2047-87CA-CF10A05FBE71}"/>
              </a:ext>
            </a:extLst>
          </p:cNvPr>
          <p:cNvPicPr preferRelativeResize="0"/>
          <p:nvPr/>
        </p:nvPicPr>
        <p:blipFill rotWithShape="1">
          <a:blip r:embed="rId3">
            <a:alphaModFix/>
          </a:blip>
          <a:srcRect/>
          <a:stretch/>
        </p:blipFill>
        <p:spPr>
          <a:xfrm>
            <a:off x="1357908" y="5211198"/>
            <a:ext cx="1485900" cy="639366"/>
          </a:xfrm>
          <a:prstGeom prst="rect">
            <a:avLst/>
          </a:prstGeom>
          <a:noFill/>
          <a:ln>
            <a:noFill/>
          </a:ln>
        </p:spPr>
      </p:pic>
      <p:pic>
        <p:nvPicPr>
          <p:cNvPr id="8" name="Google Shape;196;p37">
            <a:extLst>
              <a:ext uri="{FF2B5EF4-FFF2-40B4-BE49-F238E27FC236}">
                <a16:creationId xmlns:a16="http://schemas.microsoft.com/office/drawing/2014/main" id="{04A80C78-ED21-504C-A859-05573504AAEA}"/>
              </a:ext>
            </a:extLst>
          </p:cNvPr>
          <p:cNvPicPr preferRelativeResize="0"/>
          <p:nvPr/>
        </p:nvPicPr>
        <p:blipFill rotWithShape="1">
          <a:blip r:embed="rId4">
            <a:alphaModFix/>
          </a:blip>
          <a:srcRect/>
          <a:stretch/>
        </p:blipFill>
        <p:spPr>
          <a:xfrm>
            <a:off x="6771382" y="5490388"/>
            <a:ext cx="785813" cy="271463"/>
          </a:xfrm>
          <a:prstGeom prst="rect">
            <a:avLst/>
          </a:prstGeom>
          <a:noFill/>
          <a:ln>
            <a:noFill/>
          </a:ln>
        </p:spPr>
      </p:pic>
    </p:spTree>
    <p:extLst>
      <p:ext uri="{BB962C8B-B14F-4D97-AF65-F5344CB8AC3E}">
        <p14:creationId xmlns:p14="http://schemas.microsoft.com/office/powerpoint/2010/main" val="12606645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D7F55A-1BF4-D94D-B5A7-6875ABE7C2BF}"/>
              </a:ext>
            </a:extLst>
          </p:cNvPr>
          <p:cNvSpPr/>
          <p:nvPr/>
        </p:nvSpPr>
        <p:spPr>
          <a:xfrm>
            <a:off x="6186297" y="4458569"/>
            <a:ext cx="1006111" cy="46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19"/>
          </a:p>
        </p:txBody>
      </p:sp>
      <p:sp>
        <p:nvSpPr>
          <p:cNvPr id="7" name="ZoneTexte 6">
            <a:extLst>
              <a:ext uri="{FF2B5EF4-FFF2-40B4-BE49-F238E27FC236}">
                <a16:creationId xmlns:a16="http://schemas.microsoft.com/office/drawing/2014/main" id="{A4194DED-DA5F-9F44-AE5F-936BFA17CA7B}"/>
              </a:ext>
            </a:extLst>
          </p:cNvPr>
          <p:cNvSpPr txBox="1"/>
          <p:nvPr/>
        </p:nvSpPr>
        <p:spPr>
          <a:xfrm>
            <a:off x="798230" y="3255875"/>
            <a:ext cx="902811" cy="369332"/>
          </a:xfrm>
          <a:prstGeom prst="rect">
            <a:avLst/>
          </a:prstGeom>
          <a:noFill/>
        </p:spPr>
        <p:txBody>
          <a:bodyPr wrap="none" rtlCol="0">
            <a:spAutoFit/>
          </a:bodyPr>
          <a:lstStyle/>
          <a:p>
            <a:pPr>
              <a:buNone/>
            </a:pPr>
            <a:r>
              <a:rPr lang="fr-FR" sz="1800"/>
              <a:t>France</a:t>
            </a:r>
          </a:p>
        </p:txBody>
      </p:sp>
      <p:pic>
        <p:nvPicPr>
          <p:cNvPr id="4" name="Image 3" descr="Une image contenant texte, reçu&#10;&#10;Description générée automatiquement">
            <a:extLst>
              <a:ext uri="{FF2B5EF4-FFF2-40B4-BE49-F238E27FC236}">
                <a16:creationId xmlns:a16="http://schemas.microsoft.com/office/drawing/2014/main" id="{998C6B31-B4D2-0D47-8B95-FDF262E4F254}"/>
              </a:ext>
            </a:extLst>
          </p:cNvPr>
          <p:cNvPicPr>
            <a:picLocks noChangeAspect="1"/>
          </p:cNvPicPr>
          <p:nvPr/>
        </p:nvPicPr>
        <p:blipFill>
          <a:blip r:embed="rId3"/>
          <a:stretch>
            <a:fillRect/>
          </a:stretch>
        </p:blipFill>
        <p:spPr>
          <a:xfrm>
            <a:off x="2693417" y="857250"/>
            <a:ext cx="3757166" cy="5143500"/>
          </a:xfrm>
          <a:prstGeom prst="rect">
            <a:avLst/>
          </a:prstGeom>
        </p:spPr>
      </p:pic>
    </p:spTree>
    <p:extLst>
      <p:ext uri="{BB962C8B-B14F-4D97-AF65-F5344CB8AC3E}">
        <p14:creationId xmlns:p14="http://schemas.microsoft.com/office/powerpoint/2010/main" val="3288669237"/>
      </p:ext>
    </p:extLst>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E0F381-3368-4726-B93F-D85161395D8F}"/>
              </a:ext>
            </a:extLst>
          </p:cNvPr>
          <p:cNvSpPr>
            <a:spLocks noGrp="1"/>
          </p:cNvSpPr>
          <p:nvPr>
            <p:ph type="title"/>
          </p:nvPr>
        </p:nvSpPr>
        <p:spPr>
          <a:xfrm>
            <a:off x="250824" y="476672"/>
            <a:ext cx="8642350" cy="951234"/>
          </a:xfrm>
        </p:spPr>
        <p:txBody>
          <a:bodyPr/>
          <a:lstStyle/>
          <a:p>
            <a:r>
              <a:rPr lang="fr-FR" sz="3200" dirty="0"/>
              <a:t>Systèmes d’information pour la vaccination (SIV)</a:t>
            </a:r>
          </a:p>
        </p:txBody>
      </p:sp>
      <p:sp>
        <p:nvSpPr>
          <p:cNvPr id="3" name="Espace réservé du contenu 2">
            <a:extLst>
              <a:ext uri="{FF2B5EF4-FFF2-40B4-BE49-F238E27FC236}">
                <a16:creationId xmlns:a16="http://schemas.microsoft.com/office/drawing/2014/main" id="{E3BAF7D0-60A0-48EB-846B-12903556E5CF}"/>
              </a:ext>
            </a:extLst>
          </p:cNvPr>
          <p:cNvSpPr>
            <a:spLocks noGrp="1"/>
          </p:cNvSpPr>
          <p:nvPr>
            <p:ph idx="1"/>
          </p:nvPr>
        </p:nvSpPr>
        <p:spPr>
          <a:xfrm>
            <a:off x="683567" y="2024677"/>
            <a:ext cx="7776864" cy="3618569"/>
          </a:xfrm>
        </p:spPr>
        <p:txBody>
          <a:bodyPr/>
          <a:lstStyle/>
          <a:p>
            <a:pPr>
              <a:lnSpc>
                <a:spcPct val="150000"/>
              </a:lnSpc>
              <a:spcBef>
                <a:spcPts val="675"/>
              </a:spcBef>
            </a:pPr>
            <a:r>
              <a:rPr lang="fr-FR" sz="1500"/>
              <a:t>27 SIV étudiés</a:t>
            </a:r>
          </a:p>
          <a:p>
            <a:pPr>
              <a:lnSpc>
                <a:spcPct val="150000"/>
              </a:lnSpc>
              <a:spcBef>
                <a:spcPts val="675"/>
              </a:spcBef>
            </a:pPr>
            <a:r>
              <a:rPr lang="fr-FR" sz="1500"/>
              <a:t>Informations sur la représentation des vaccins pour 21 d'entre eux</a:t>
            </a:r>
          </a:p>
          <a:p>
            <a:pPr>
              <a:lnSpc>
                <a:spcPct val="150000"/>
              </a:lnSpc>
              <a:spcBef>
                <a:spcPts val="675"/>
              </a:spcBef>
            </a:pPr>
            <a:r>
              <a:rPr lang="fr-FR" sz="1500"/>
              <a:t>Souvent plusieurs représentations coexistent</a:t>
            </a:r>
          </a:p>
          <a:p>
            <a:pPr>
              <a:lnSpc>
                <a:spcPct val="150000"/>
              </a:lnSpc>
              <a:spcBef>
                <a:spcPts val="675"/>
              </a:spcBef>
            </a:pPr>
            <a:r>
              <a:rPr lang="fr-FR" sz="1500"/>
              <a:t>12 utilisent le code pharmaceutique national</a:t>
            </a:r>
          </a:p>
          <a:p>
            <a:pPr>
              <a:lnSpc>
                <a:spcPct val="150000"/>
              </a:lnSpc>
              <a:spcBef>
                <a:spcPts val="675"/>
              </a:spcBef>
            </a:pPr>
            <a:r>
              <a:rPr lang="fr-FR" sz="1500"/>
              <a:t>11 utilisent un codage local dédié au vaccin</a:t>
            </a:r>
          </a:p>
          <a:p>
            <a:pPr>
              <a:lnSpc>
                <a:spcPct val="150000"/>
              </a:lnSpc>
              <a:spcBef>
                <a:spcPts val="675"/>
              </a:spcBef>
            </a:pPr>
            <a:r>
              <a:rPr lang="fr-FR" sz="1500"/>
              <a:t>10 utilisent le codage ATC de l'OMS</a:t>
            </a:r>
          </a:p>
          <a:p>
            <a:pPr>
              <a:lnSpc>
                <a:spcPct val="150000"/>
              </a:lnSpc>
              <a:spcBef>
                <a:spcPts val="675"/>
              </a:spcBef>
            </a:pPr>
            <a:r>
              <a:rPr lang="fr-FR" sz="1500"/>
              <a:t>2 utilisent la version internationale de la SNOMED-CT</a:t>
            </a:r>
          </a:p>
          <a:p>
            <a:pPr>
              <a:lnSpc>
                <a:spcPct val="150000"/>
              </a:lnSpc>
              <a:spcBef>
                <a:spcPts val="675"/>
              </a:spcBef>
            </a:pPr>
            <a:r>
              <a:rPr lang="fr-FR" sz="1500"/>
              <a:t>2 utilisent une extension nationale de la SNOMED-CT</a:t>
            </a:r>
          </a:p>
        </p:txBody>
      </p:sp>
    </p:spTree>
    <p:extLst>
      <p:ext uri="{BB962C8B-B14F-4D97-AF65-F5344CB8AC3E}">
        <p14:creationId xmlns:p14="http://schemas.microsoft.com/office/powerpoint/2010/main" val="2569826047"/>
      </p:ext>
    </p:extLst>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F20D6-8460-4655-ACB2-88E1A7BAC11C}"/>
              </a:ext>
            </a:extLst>
          </p:cNvPr>
          <p:cNvSpPr>
            <a:spLocks noGrp="1"/>
          </p:cNvSpPr>
          <p:nvPr>
            <p:ph type="title"/>
          </p:nvPr>
        </p:nvSpPr>
        <p:spPr>
          <a:xfrm>
            <a:off x="156124" y="548680"/>
            <a:ext cx="8642350" cy="681038"/>
          </a:xfrm>
        </p:spPr>
        <p:txBody>
          <a:bodyPr/>
          <a:lstStyle/>
          <a:p>
            <a:pPr algn="ctr"/>
            <a:r>
              <a:rPr lang="fr-FR" sz="3200" dirty="0"/>
              <a:t>Diversité des terminologies utilisées en Europe</a:t>
            </a:r>
          </a:p>
        </p:txBody>
      </p:sp>
      <p:pic>
        <p:nvPicPr>
          <p:cNvPr id="4" name="Image 3" descr="Une image contenant carte&#10;&#10;Description générée automatiquement">
            <a:extLst>
              <a:ext uri="{FF2B5EF4-FFF2-40B4-BE49-F238E27FC236}">
                <a16:creationId xmlns:a16="http://schemas.microsoft.com/office/drawing/2014/main" id="{C6DCF7C9-4F0C-4250-9E3A-59C7478C2192}"/>
              </a:ext>
            </a:extLst>
          </p:cNvPr>
          <p:cNvPicPr>
            <a:picLocks noChangeAspect="1"/>
          </p:cNvPicPr>
          <p:nvPr/>
        </p:nvPicPr>
        <p:blipFill>
          <a:blip r:embed="rId2"/>
          <a:stretch>
            <a:fillRect/>
          </a:stretch>
        </p:blipFill>
        <p:spPr>
          <a:xfrm>
            <a:off x="1331640" y="1700808"/>
            <a:ext cx="6291318" cy="4109879"/>
          </a:xfrm>
          <a:prstGeom prst="rect">
            <a:avLst/>
          </a:prstGeom>
        </p:spPr>
      </p:pic>
    </p:spTree>
    <p:extLst>
      <p:ext uri="{BB962C8B-B14F-4D97-AF65-F5344CB8AC3E}">
        <p14:creationId xmlns:p14="http://schemas.microsoft.com/office/powerpoint/2010/main" val="2514319499"/>
      </p:ext>
    </p:extLst>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969F72E-C842-C344-990C-AC345005CC38}"/>
              </a:ext>
            </a:extLst>
          </p:cNvPr>
          <p:cNvSpPr>
            <a:spLocks noGrp="1"/>
          </p:cNvSpPr>
          <p:nvPr>
            <p:ph type="ctrTitle"/>
          </p:nvPr>
        </p:nvSpPr>
        <p:spPr>
          <a:xfrm>
            <a:off x="685800" y="1772816"/>
            <a:ext cx="7772400" cy="2214245"/>
          </a:xfrm>
        </p:spPr>
        <p:txBody>
          <a:bodyPr/>
          <a:lstStyle/>
          <a:p>
            <a:pPr>
              <a:lnSpc>
                <a:spcPct val="150000"/>
              </a:lnSpc>
            </a:pPr>
            <a:r>
              <a:rPr lang="fr-FR" sz="3200" dirty="0"/>
              <a:t>Interopérabilité sémantique :</a:t>
            </a:r>
            <a:br>
              <a:rPr lang="fr-FR" sz="3200" dirty="0"/>
            </a:br>
            <a:r>
              <a:rPr lang="fr-FR" sz="3200" dirty="0"/>
              <a:t>nécessité d’une nomenclature unifiée des vaccins</a:t>
            </a:r>
          </a:p>
        </p:txBody>
      </p:sp>
    </p:spTree>
    <p:extLst>
      <p:ext uri="{BB962C8B-B14F-4D97-AF65-F5344CB8AC3E}">
        <p14:creationId xmlns:p14="http://schemas.microsoft.com/office/powerpoint/2010/main" val="1261811530"/>
      </p:ext>
    </p:extLst>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498319" y="620688"/>
            <a:ext cx="8586954" cy="383105"/>
          </a:xfrm>
          <a:prstGeom prst="rect">
            <a:avLst/>
          </a:prstGeom>
          <a:noFill/>
          <a:ln>
            <a:noFill/>
          </a:ln>
        </p:spPr>
        <p:txBody>
          <a:bodyPr spcFirstLastPara="1" vert="horz" wrap="square" lIns="38570" tIns="19280" rIns="38570" bIns="19280" numCol="1" anchor="ctr" anchorCtr="0" compatLnSpc="1">
            <a:prstTxWarp prst="textNoShape">
              <a:avLst/>
            </a:prstTxWarp>
            <a:noAutofit/>
          </a:bodyPr>
          <a:lstStyle/>
          <a:p>
            <a:r>
              <a:rPr lang="fr-FR" sz="2800" dirty="0"/>
              <a:t>Pourquoi une nomenclature unifiée des vaccins ?</a:t>
            </a:r>
          </a:p>
        </p:txBody>
      </p:sp>
      <p:sp>
        <p:nvSpPr>
          <p:cNvPr id="214" name="Google Shape;214;p39"/>
          <p:cNvSpPr txBox="1">
            <a:spLocks noGrp="1"/>
          </p:cNvSpPr>
          <p:nvPr>
            <p:ph type="body" idx="1"/>
          </p:nvPr>
        </p:nvSpPr>
        <p:spPr>
          <a:xfrm>
            <a:off x="529764" y="1912110"/>
            <a:ext cx="8046894" cy="3402378"/>
          </a:xfrm>
          <a:prstGeom prst="rect">
            <a:avLst/>
          </a:prstGeom>
          <a:noFill/>
          <a:ln>
            <a:noFill/>
          </a:ln>
        </p:spPr>
        <p:txBody>
          <a:bodyPr spcFirstLastPara="1" vert="horz" wrap="square" lIns="38570" tIns="19280" rIns="38570" bIns="19280" numCol="1" anchor="t" anchorCtr="0" compatLnSpc="1">
            <a:prstTxWarp prst="textNoShape">
              <a:avLst/>
            </a:prstTxWarp>
            <a:noAutofit/>
          </a:bodyPr>
          <a:lstStyle/>
          <a:p>
            <a:pPr marL="171450" indent="-160735">
              <a:spcBef>
                <a:spcPts val="1660"/>
              </a:spcBef>
              <a:buSzPts val="2000"/>
            </a:pPr>
            <a:r>
              <a:rPr lang="fr-FR" sz="1350"/>
              <a:t>Améliorer la qualité et la transparence de l'information sur les vaccins</a:t>
            </a:r>
          </a:p>
          <a:p>
            <a:pPr marL="171450" indent="-160735">
              <a:spcBef>
                <a:spcPts val="1660"/>
              </a:spcBef>
              <a:buSzPts val="2000"/>
            </a:pPr>
            <a:r>
              <a:rPr lang="fr-FR" sz="1350"/>
              <a:t>Numériser tout type de trace physique existante de vaccin</a:t>
            </a:r>
          </a:p>
          <a:p>
            <a:pPr marL="171450" indent="-160735">
              <a:spcBef>
                <a:spcPts val="1660"/>
              </a:spcBef>
              <a:buSzPts val="2000"/>
            </a:pPr>
            <a:r>
              <a:rPr lang="fr-FR" sz="1350"/>
              <a:t>Alimenter les dossiers électroniques de santé ou de vaccination</a:t>
            </a:r>
          </a:p>
          <a:p>
            <a:pPr marL="171450" indent="-160735">
              <a:spcBef>
                <a:spcPts val="1660"/>
              </a:spcBef>
              <a:buSzPts val="2000"/>
            </a:pPr>
            <a:r>
              <a:rPr lang="fr-FR" sz="1350"/>
              <a:t>Assurer le stockage à long terme des historiques vaccinaux</a:t>
            </a:r>
          </a:p>
          <a:p>
            <a:pPr marL="171450" indent="-160735">
              <a:spcBef>
                <a:spcPts val="1660"/>
              </a:spcBef>
              <a:buSzPts val="2000"/>
            </a:pPr>
            <a:r>
              <a:rPr lang="fr-FR" sz="1350"/>
              <a:t>Produire des certificats de vaccination compréhensibles par les citoyens</a:t>
            </a:r>
          </a:p>
          <a:p>
            <a:pPr marL="171450" indent="-160735">
              <a:spcBef>
                <a:spcPts val="1660"/>
              </a:spcBef>
              <a:buSzPts val="2000"/>
            </a:pPr>
            <a:r>
              <a:rPr lang="fr-FR" sz="1350"/>
              <a:t>Interpréter les historiques vaccinaux dans une grande variété de pays et de contextes</a:t>
            </a:r>
          </a:p>
          <a:p>
            <a:pPr marL="171450" indent="-160735">
              <a:spcBef>
                <a:spcPts val="1660"/>
              </a:spcBef>
              <a:buSzPts val="2000"/>
            </a:pPr>
            <a:r>
              <a:rPr lang="fr-FR" sz="1350"/>
              <a:t>Permettre l’utilisation de systèmes d'aide à la décision</a:t>
            </a:r>
          </a:p>
        </p:txBody>
      </p:sp>
      <p:pic>
        <p:nvPicPr>
          <p:cNvPr id="4" name="Image 3" descr="Une image contenant texte, reçu&#10;&#10;Description générée automatiquement">
            <a:extLst>
              <a:ext uri="{FF2B5EF4-FFF2-40B4-BE49-F238E27FC236}">
                <a16:creationId xmlns:a16="http://schemas.microsoft.com/office/drawing/2014/main" id="{96F91210-3A19-874C-8A98-79C4D3FBFFA0}"/>
              </a:ext>
            </a:extLst>
          </p:cNvPr>
          <p:cNvPicPr>
            <a:picLocks noChangeAspect="1"/>
          </p:cNvPicPr>
          <p:nvPr/>
        </p:nvPicPr>
        <p:blipFill rotWithShape="1">
          <a:blip r:embed="rId3"/>
          <a:srcRect l="3825" r="2660" b="54155"/>
          <a:stretch/>
        </p:blipFill>
        <p:spPr>
          <a:xfrm>
            <a:off x="6235236" y="2021107"/>
            <a:ext cx="2539247" cy="1704146"/>
          </a:xfrm>
          <a:prstGeom prst="rect">
            <a:avLst/>
          </a:prstGeom>
        </p:spPr>
      </p:pic>
      <p:cxnSp>
        <p:nvCxnSpPr>
          <p:cNvPr id="3" name="Connecteur droit avec flèche 2">
            <a:extLst>
              <a:ext uri="{FF2B5EF4-FFF2-40B4-BE49-F238E27FC236}">
                <a16:creationId xmlns:a16="http://schemas.microsoft.com/office/drawing/2014/main" id="{5686DE82-89EF-CB45-A23D-8CA0249DFBAB}"/>
              </a:ext>
            </a:extLst>
          </p:cNvPr>
          <p:cNvCxnSpPr>
            <a:cxnSpLocks/>
          </p:cNvCxnSpPr>
          <p:nvPr/>
        </p:nvCxnSpPr>
        <p:spPr bwMode="auto">
          <a:xfrm>
            <a:off x="5223353" y="2700184"/>
            <a:ext cx="939453" cy="0"/>
          </a:xfrm>
          <a:prstGeom prst="straightConnector1">
            <a:avLst/>
          </a:prstGeom>
          <a:noFill/>
          <a:ln w="3492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2996714084"/>
      </p:ext>
    </p:extLst>
  </p:cSld>
  <p:clrMapOvr>
    <a:masterClrMapping/>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CA6FD-D021-2B48-880C-F846EB7440E4}"/>
              </a:ext>
            </a:extLst>
          </p:cNvPr>
          <p:cNvSpPr>
            <a:spLocks noGrp="1"/>
          </p:cNvSpPr>
          <p:nvPr>
            <p:ph type="title"/>
          </p:nvPr>
        </p:nvSpPr>
        <p:spPr>
          <a:xfrm>
            <a:off x="420847" y="332656"/>
            <a:ext cx="8642350" cy="681038"/>
          </a:xfrm>
        </p:spPr>
        <p:txBody>
          <a:bodyPr/>
          <a:lstStyle/>
          <a:p>
            <a:r>
              <a:rPr lang="fr-FR" sz="3200" dirty="0"/>
              <a:t>Nomenclature unifiée des vaccins</a:t>
            </a:r>
          </a:p>
        </p:txBody>
      </p:sp>
      <p:sp>
        <p:nvSpPr>
          <p:cNvPr id="3" name="Espace réservé du contenu 2">
            <a:extLst>
              <a:ext uri="{FF2B5EF4-FFF2-40B4-BE49-F238E27FC236}">
                <a16:creationId xmlns:a16="http://schemas.microsoft.com/office/drawing/2014/main" id="{50720AEE-E1EE-C444-873E-44376A91FA3A}"/>
              </a:ext>
            </a:extLst>
          </p:cNvPr>
          <p:cNvSpPr>
            <a:spLocks noGrp="1"/>
          </p:cNvSpPr>
          <p:nvPr>
            <p:ph idx="1"/>
          </p:nvPr>
        </p:nvSpPr>
        <p:spPr>
          <a:xfrm>
            <a:off x="420847" y="1196752"/>
            <a:ext cx="8154906" cy="5256584"/>
          </a:xfrm>
        </p:spPr>
        <p:txBody>
          <a:bodyPr/>
          <a:lstStyle/>
          <a:p>
            <a:pPr>
              <a:spcBef>
                <a:spcPts val="608"/>
              </a:spcBef>
            </a:pPr>
            <a:r>
              <a:rPr lang="fr-FR" sz="2000" dirty="0"/>
              <a:t>Catalogue complet de dénominations</a:t>
            </a:r>
          </a:p>
          <a:p>
            <a:pPr lvl="1">
              <a:spcBef>
                <a:spcPts val="608"/>
              </a:spcBef>
            </a:pPr>
            <a:r>
              <a:rPr lang="fr-FR" sz="1800" dirty="0"/>
              <a:t>Vaccins commercialisés ou ayant été commercialisés dans chaque pays</a:t>
            </a:r>
          </a:p>
          <a:p>
            <a:pPr lvl="1">
              <a:spcBef>
                <a:spcPts val="608"/>
              </a:spcBef>
            </a:pPr>
            <a:r>
              <a:rPr lang="fr-FR" sz="1800" dirty="0"/>
              <a:t>Noms commerciaux, de valences ou de maladies :</a:t>
            </a:r>
            <a:br>
              <a:rPr lang="fr-FR" sz="1800" dirty="0"/>
            </a:br>
            <a:r>
              <a:rPr lang="fr-FR" sz="1800" dirty="0" err="1"/>
              <a:t>Neisvac</a:t>
            </a:r>
            <a:r>
              <a:rPr lang="fr-FR" sz="1800" dirty="0"/>
              <a:t>, </a:t>
            </a:r>
            <a:r>
              <a:rPr lang="fr-FR" sz="1800" dirty="0" err="1"/>
              <a:t>Pentacoq</a:t>
            </a:r>
            <a:r>
              <a:rPr lang="fr-FR" sz="1800" dirty="0"/>
              <a:t>, DTP, </a:t>
            </a:r>
            <a:r>
              <a:rPr lang="fr-FR" sz="1800" dirty="0" err="1"/>
              <a:t>DTCa</a:t>
            </a:r>
            <a:r>
              <a:rPr lang="fr-FR" sz="1800" dirty="0"/>
              <a:t> ou </a:t>
            </a:r>
            <a:r>
              <a:rPr lang="fr-FR" sz="1800" dirty="0" err="1"/>
              <a:t>Tdap</a:t>
            </a:r>
            <a:r>
              <a:rPr lang="fr-FR" sz="1800" dirty="0"/>
              <a:t> (Etats-Unis), grippe…</a:t>
            </a:r>
            <a:endParaRPr lang="fr-FR" sz="2000" dirty="0"/>
          </a:p>
          <a:p>
            <a:pPr>
              <a:spcBef>
                <a:spcPts val="608"/>
              </a:spcBef>
            </a:pPr>
            <a:endParaRPr lang="fr-FR" sz="2000" dirty="0"/>
          </a:p>
          <a:p>
            <a:pPr>
              <a:spcBef>
                <a:spcPts val="608"/>
              </a:spcBef>
            </a:pPr>
            <a:r>
              <a:rPr lang="fr-FR" sz="2000" dirty="0"/>
              <a:t>Structuration de l’information portée par chaque vaccin : valences</a:t>
            </a:r>
          </a:p>
          <a:p>
            <a:pPr lvl="1">
              <a:spcBef>
                <a:spcPts val="608"/>
              </a:spcBef>
            </a:pPr>
            <a:r>
              <a:rPr lang="fr-FR" sz="1800" dirty="0"/>
              <a:t>La valence est la plus petite unité fonctionnelle d'un vaccin, dont la connaissance est nécessaire et suffisante pour évaluer le statut vaccinal d'un individu contre un agent infectieux spécifique (ou des sous-espèces de cet agent) et pour planifier la dose suivante de vaccin, le cas échéant.</a:t>
            </a:r>
          </a:p>
          <a:p>
            <a:pPr lvl="1">
              <a:spcBef>
                <a:spcPts val="608"/>
              </a:spcBef>
            </a:pPr>
            <a:r>
              <a:rPr lang="fr-FR" sz="1800" dirty="0"/>
              <a:t>Une valence représente un antigène ou un groupe pertinent d'antigènes spécifiques d'un agent infectieux cible donné ou de sous-espèces (tels que des </a:t>
            </a:r>
            <a:r>
              <a:rPr lang="fr-FR" sz="1800" dirty="0" err="1"/>
              <a:t>sérotypes</a:t>
            </a:r>
            <a:r>
              <a:rPr lang="fr-FR" sz="1800" dirty="0"/>
              <a:t> ou des protéines communes). </a:t>
            </a:r>
          </a:p>
        </p:txBody>
      </p:sp>
    </p:spTree>
    <p:extLst>
      <p:ext uri="{BB962C8B-B14F-4D97-AF65-F5344CB8AC3E}">
        <p14:creationId xmlns:p14="http://schemas.microsoft.com/office/powerpoint/2010/main" val="2749679278"/>
      </p:ext>
    </p:extLst>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A31B4936-EC2A-CC4D-B65C-BC2685091B13}"/>
              </a:ext>
            </a:extLst>
          </p:cNvPr>
          <p:cNvGrpSpPr/>
          <p:nvPr/>
        </p:nvGrpSpPr>
        <p:grpSpPr>
          <a:xfrm>
            <a:off x="1007604" y="1026483"/>
            <a:ext cx="7236804" cy="4724776"/>
            <a:chOff x="911424" y="801880"/>
            <a:chExt cx="9073008" cy="5923598"/>
          </a:xfrm>
        </p:grpSpPr>
        <p:pic>
          <p:nvPicPr>
            <p:cNvPr id="4" name="Image 3" descr="Une image contenant table&#10;&#10;Description générée automatiquement">
              <a:extLst>
                <a:ext uri="{FF2B5EF4-FFF2-40B4-BE49-F238E27FC236}">
                  <a16:creationId xmlns:a16="http://schemas.microsoft.com/office/drawing/2014/main" id="{391617BF-5D80-674E-84DF-0FBB73FC1C9C}"/>
                </a:ext>
              </a:extLst>
            </p:cNvPr>
            <p:cNvPicPr>
              <a:picLocks noChangeAspect="1"/>
            </p:cNvPicPr>
            <p:nvPr/>
          </p:nvPicPr>
          <p:blipFill rotWithShape="1">
            <a:blip r:embed="rId2"/>
            <a:srcRect r="17253" b="26800"/>
            <a:stretch/>
          </p:blipFill>
          <p:spPr>
            <a:xfrm>
              <a:off x="911424" y="1229188"/>
              <a:ext cx="9073008" cy="5496290"/>
            </a:xfrm>
            <a:prstGeom prst="rect">
              <a:avLst/>
            </a:prstGeom>
          </p:spPr>
        </p:pic>
        <p:pic>
          <p:nvPicPr>
            <p:cNvPr id="12" name="Image 11">
              <a:extLst>
                <a:ext uri="{FF2B5EF4-FFF2-40B4-BE49-F238E27FC236}">
                  <a16:creationId xmlns:a16="http://schemas.microsoft.com/office/drawing/2014/main" id="{52ED230C-7BD1-AA49-9E2A-F668D0A7C47A}"/>
                </a:ext>
              </a:extLst>
            </p:cNvPr>
            <p:cNvPicPr>
              <a:picLocks noChangeAspect="1"/>
            </p:cNvPicPr>
            <p:nvPr/>
          </p:nvPicPr>
          <p:blipFill rotWithShape="1">
            <a:blip r:embed="rId3"/>
            <a:srcRect r="17867"/>
            <a:stretch/>
          </p:blipFill>
          <p:spPr>
            <a:xfrm>
              <a:off x="911424" y="801880"/>
              <a:ext cx="9073008" cy="466880"/>
            </a:xfrm>
            <a:prstGeom prst="rect">
              <a:avLst/>
            </a:prstGeom>
          </p:spPr>
        </p:pic>
      </p:grpSp>
    </p:spTree>
    <p:extLst>
      <p:ext uri="{BB962C8B-B14F-4D97-AF65-F5344CB8AC3E}">
        <p14:creationId xmlns:p14="http://schemas.microsoft.com/office/powerpoint/2010/main" val="2781488337"/>
      </p:ext>
    </p:extLst>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CC727C95-C46D-E44A-AAFE-A92A41CB7B65}"/>
              </a:ext>
            </a:extLst>
          </p:cNvPr>
          <p:cNvPicPr>
            <a:picLocks noChangeAspect="1"/>
          </p:cNvPicPr>
          <p:nvPr/>
        </p:nvPicPr>
        <p:blipFill>
          <a:blip r:embed="rId2"/>
          <a:stretch>
            <a:fillRect/>
          </a:stretch>
        </p:blipFill>
        <p:spPr>
          <a:xfrm>
            <a:off x="811642" y="1178151"/>
            <a:ext cx="4030388" cy="4179662"/>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0BF11B31-8AC1-3440-8E9D-878CED1474AB}"/>
              </a:ext>
            </a:extLst>
          </p:cNvPr>
          <p:cNvPicPr>
            <a:picLocks noChangeAspect="1"/>
          </p:cNvPicPr>
          <p:nvPr/>
        </p:nvPicPr>
        <p:blipFill>
          <a:blip r:embed="rId3"/>
          <a:stretch>
            <a:fillRect/>
          </a:stretch>
        </p:blipFill>
        <p:spPr>
          <a:xfrm>
            <a:off x="5186898" y="1178151"/>
            <a:ext cx="3165523" cy="4179662"/>
          </a:xfrm>
          <a:prstGeom prst="rect">
            <a:avLst/>
          </a:prstGeom>
        </p:spPr>
      </p:pic>
    </p:spTree>
    <p:extLst>
      <p:ext uri="{BB962C8B-B14F-4D97-AF65-F5344CB8AC3E}">
        <p14:creationId xmlns:p14="http://schemas.microsoft.com/office/powerpoint/2010/main" val="1512107210"/>
      </p:ext>
    </p:extLst>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969F72E-C842-C344-990C-AC345005CC38}"/>
              </a:ext>
            </a:extLst>
          </p:cNvPr>
          <p:cNvSpPr>
            <a:spLocks noGrp="1"/>
          </p:cNvSpPr>
          <p:nvPr>
            <p:ph type="ctrTitle"/>
          </p:nvPr>
        </p:nvSpPr>
        <p:spPr>
          <a:xfrm>
            <a:off x="685800" y="1412776"/>
            <a:ext cx="7772400" cy="1721345"/>
          </a:xfrm>
        </p:spPr>
        <p:txBody>
          <a:bodyPr/>
          <a:lstStyle/>
          <a:p>
            <a:pPr>
              <a:lnSpc>
                <a:spcPct val="150000"/>
              </a:lnSpc>
            </a:pPr>
            <a:r>
              <a:rPr lang="fr-FR" sz="2400" dirty="0"/>
              <a:t>Le numérique pour prendre en compte la complexité et l’évolution rapide des recommandations vaccinales</a:t>
            </a:r>
          </a:p>
        </p:txBody>
      </p:sp>
    </p:spTree>
    <p:extLst>
      <p:ext uri="{BB962C8B-B14F-4D97-AF65-F5344CB8AC3E}">
        <p14:creationId xmlns:p14="http://schemas.microsoft.com/office/powerpoint/2010/main" val="3421599198"/>
      </p:ext>
    </p:extLst>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CAB2D90-8C0D-47C2-954D-9188DCB34C2B}"/>
              </a:ext>
            </a:extLst>
          </p:cNvPr>
          <p:cNvSpPr>
            <a:spLocks noGrp="1"/>
          </p:cNvSpPr>
          <p:nvPr>
            <p:ph type="title"/>
          </p:nvPr>
        </p:nvSpPr>
        <p:spPr>
          <a:xfrm>
            <a:off x="845586" y="1322766"/>
            <a:ext cx="3294366" cy="871538"/>
          </a:xfrm>
        </p:spPr>
        <p:txBody>
          <a:bodyPr/>
          <a:lstStyle/>
          <a:p>
            <a:r>
              <a:rPr lang="fr-FR" sz="1350">
                <a:solidFill>
                  <a:srgbClr val="0F4E80"/>
                </a:solidFill>
              </a:rPr>
              <a:t>Recommandations vaccinales grippe H1N1 2009 : </a:t>
            </a:r>
            <a:br>
              <a:rPr lang="fr-FR" sz="1350">
                <a:solidFill>
                  <a:srgbClr val="0F4E80"/>
                </a:solidFill>
              </a:rPr>
            </a:br>
            <a:r>
              <a:rPr lang="fr-FR" sz="1350">
                <a:solidFill>
                  <a:srgbClr val="0F4E80"/>
                </a:solidFill>
              </a:rPr>
              <a:t>“feuille brésilienne”</a:t>
            </a:r>
          </a:p>
        </p:txBody>
      </p:sp>
      <p:pic>
        <p:nvPicPr>
          <p:cNvPr id="5" name="Image 4">
            <a:extLst>
              <a:ext uri="{FF2B5EF4-FFF2-40B4-BE49-F238E27FC236}">
                <a16:creationId xmlns:a16="http://schemas.microsoft.com/office/drawing/2014/main" id="{CEDBFE11-3E60-214A-BCD9-AC5389879041}"/>
              </a:ext>
            </a:extLst>
          </p:cNvPr>
          <p:cNvPicPr>
            <a:picLocks noChangeAspect="1"/>
          </p:cNvPicPr>
          <p:nvPr/>
        </p:nvPicPr>
        <p:blipFill>
          <a:blip r:embed="rId3"/>
          <a:stretch>
            <a:fillRect/>
          </a:stretch>
        </p:blipFill>
        <p:spPr>
          <a:xfrm>
            <a:off x="4189888" y="836712"/>
            <a:ext cx="3676478" cy="5201792"/>
          </a:xfrm>
          <a:prstGeom prst="rect">
            <a:avLst/>
          </a:prstGeom>
          <a:noFill/>
        </p:spPr>
      </p:pic>
      <p:sp>
        <p:nvSpPr>
          <p:cNvPr id="12" name="Text Placeholder 3">
            <a:extLst>
              <a:ext uri="{FF2B5EF4-FFF2-40B4-BE49-F238E27FC236}">
                <a16:creationId xmlns:a16="http://schemas.microsoft.com/office/drawing/2014/main" id="{A8F48C16-3117-476C-B001-4C2385499E8E}"/>
              </a:ext>
            </a:extLst>
          </p:cNvPr>
          <p:cNvSpPr>
            <a:spLocks noGrp="1"/>
          </p:cNvSpPr>
          <p:nvPr>
            <p:ph type="body" sz="half" idx="2"/>
          </p:nvPr>
        </p:nvSpPr>
        <p:spPr>
          <a:xfrm>
            <a:off x="467544" y="2402887"/>
            <a:ext cx="3456384" cy="2292902"/>
          </a:xfrm>
        </p:spPr>
        <p:txBody>
          <a:bodyPr/>
          <a:lstStyle/>
          <a:p>
            <a:r>
              <a:rPr lang="fr-FR" sz="1350"/>
              <a:t>Complexité des recommandations vaccinales à un moment donné.</a:t>
            </a:r>
          </a:p>
        </p:txBody>
      </p:sp>
    </p:spTree>
    <p:extLst>
      <p:ext uri="{BB962C8B-B14F-4D97-AF65-F5344CB8AC3E}">
        <p14:creationId xmlns:p14="http://schemas.microsoft.com/office/powerpoint/2010/main" val="2144459315"/>
      </p:ext>
    </p:extLst>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C5BD90A-E419-EA43-B68A-F182278C6E16}"/>
              </a:ext>
            </a:extLst>
          </p:cNvPr>
          <p:cNvSpPr>
            <a:spLocks noGrp="1"/>
          </p:cNvSpPr>
          <p:nvPr>
            <p:ph type="ctrTitle"/>
          </p:nvPr>
        </p:nvSpPr>
        <p:spPr>
          <a:xfrm>
            <a:off x="685800" y="2078851"/>
            <a:ext cx="7772400" cy="965597"/>
          </a:xfrm>
        </p:spPr>
        <p:txBody>
          <a:bodyPr/>
          <a:lstStyle/>
          <a:p>
            <a:r>
              <a:rPr lang="fr-FR"/>
              <a:t>Le numérique</a:t>
            </a:r>
          </a:p>
        </p:txBody>
      </p:sp>
      <p:sp>
        <p:nvSpPr>
          <p:cNvPr id="3" name="ZoneTexte 2">
            <a:extLst>
              <a:ext uri="{FF2B5EF4-FFF2-40B4-BE49-F238E27FC236}">
                <a16:creationId xmlns:a16="http://schemas.microsoft.com/office/drawing/2014/main" id="{630DB110-46AD-F64A-870F-3B6E1A5B5B9D}"/>
              </a:ext>
            </a:extLst>
          </p:cNvPr>
          <p:cNvSpPr txBox="1"/>
          <p:nvPr/>
        </p:nvSpPr>
        <p:spPr>
          <a:xfrm>
            <a:off x="1385646" y="3158970"/>
            <a:ext cx="6588732" cy="872034"/>
          </a:xfrm>
          <a:prstGeom prst="rect">
            <a:avLst/>
          </a:prstGeom>
          <a:solidFill>
            <a:srgbClr val="DDEDF8"/>
          </a:solidFill>
        </p:spPr>
        <p:txBody>
          <a:bodyPr wrap="square" rtlCol="0">
            <a:spAutoFit/>
          </a:bodyPr>
          <a:lstStyle/>
          <a:p>
            <a:pPr algn="ctr">
              <a:lnSpc>
                <a:spcPct val="150000"/>
              </a:lnSpc>
              <a:buNone/>
            </a:pPr>
            <a:r>
              <a:rPr lang="fr-FR" sz="1800"/>
              <a:t>Le numérique recouvre à la fois les domaines de l’informatique, de l’électronique et des télécommunications.</a:t>
            </a:r>
          </a:p>
        </p:txBody>
      </p:sp>
    </p:spTree>
    <p:extLst>
      <p:ext uri="{BB962C8B-B14F-4D97-AF65-F5344CB8AC3E}">
        <p14:creationId xmlns:p14="http://schemas.microsoft.com/office/powerpoint/2010/main" val="2951495727"/>
      </p:ext>
    </p:extLst>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7AC0A2-9AA4-DA4A-8509-618344E5707D}"/>
              </a:ext>
            </a:extLst>
          </p:cNvPr>
          <p:cNvSpPr>
            <a:spLocks noGrp="1"/>
          </p:cNvSpPr>
          <p:nvPr>
            <p:ph type="title"/>
          </p:nvPr>
        </p:nvSpPr>
        <p:spPr>
          <a:xfrm>
            <a:off x="250825" y="1047888"/>
            <a:ext cx="8642350" cy="681038"/>
          </a:xfrm>
        </p:spPr>
        <p:txBody>
          <a:bodyPr/>
          <a:lstStyle/>
          <a:p>
            <a:pPr algn="ctr"/>
            <a:r>
              <a:rPr lang="fr-FR" sz="2100"/>
              <a:t>VAXZEVRIA (COVID-19 Vaccine </a:t>
            </a:r>
            <a:r>
              <a:rPr lang="fr-FR" sz="2100" err="1"/>
              <a:t>AstraZeneca</a:t>
            </a:r>
            <a:r>
              <a:rPr lang="fr-FR" sz="2100"/>
              <a:t>)</a:t>
            </a:r>
          </a:p>
        </p:txBody>
      </p:sp>
      <p:graphicFrame>
        <p:nvGraphicFramePr>
          <p:cNvPr id="20" name="Tableau 20">
            <a:extLst>
              <a:ext uri="{FF2B5EF4-FFF2-40B4-BE49-F238E27FC236}">
                <a16:creationId xmlns:a16="http://schemas.microsoft.com/office/drawing/2014/main" id="{A58DA892-F961-EA4F-BBFB-A9C356418767}"/>
              </a:ext>
            </a:extLst>
          </p:cNvPr>
          <p:cNvGraphicFramePr>
            <a:graphicFrameLocks noGrp="1"/>
          </p:cNvGraphicFramePr>
          <p:nvPr/>
        </p:nvGraphicFramePr>
        <p:xfrm>
          <a:off x="1655676" y="1959160"/>
          <a:ext cx="5832648" cy="2922409"/>
        </p:xfrm>
        <a:graphic>
          <a:graphicData uri="http://schemas.openxmlformats.org/drawingml/2006/table">
            <a:tbl>
              <a:tblPr firstRow="1" bandRow="1">
                <a:tableStyleId>{46F890A9-2807-4EBB-B81D-B2AA78EC7F39}</a:tableStyleId>
              </a:tblPr>
              <a:tblGrid>
                <a:gridCol w="1242138">
                  <a:extLst>
                    <a:ext uri="{9D8B030D-6E8A-4147-A177-3AD203B41FA5}">
                      <a16:colId xmlns:a16="http://schemas.microsoft.com/office/drawing/2014/main" val="3494649989"/>
                    </a:ext>
                  </a:extLst>
                </a:gridCol>
                <a:gridCol w="1782198">
                  <a:extLst>
                    <a:ext uri="{9D8B030D-6E8A-4147-A177-3AD203B41FA5}">
                      <a16:colId xmlns:a16="http://schemas.microsoft.com/office/drawing/2014/main" val="696029641"/>
                    </a:ext>
                  </a:extLst>
                </a:gridCol>
                <a:gridCol w="2808312">
                  <a:extLst>
                    <a:ext uri="{9D8B030D-6E8A-4147-A177-3AD203B41FA5}">
                      <a16:colId xmlns:a16="http://schemas.microsoft.com/office/drawing/2014/main" val="1894092906"/>
                    </a:ext>
                  </a:extLst>
                </a:gridCol>
              </a:tblGrid>
              <a:tr h="567062">
                <a:tc>
                  <a:txBody>
                    <a:bodyPr/>
                    <a:lstStyle/>
                    <a:p>
                      <a:pPr algn="ctr"/>
                      <a:r>
                        <a:rPr lang="fr-FR" sz="1400">
                          <a:solidFill>
                            <a:schemeClr val="tx1"/>
                          </a:solidFill>
                        </a:rPr>
                        <a:t>Date</a:t>
                      </a:r>
                    </a:p>
                  </a:txBody>
                  <a:tcPr marL="68580" marR="68580" marT="34290" marB="34290" anchor="ctr">
                    <a:solidFill>
                      <a:srgbClr val="DDEDF8"/>
                    </a:solidFill>
                  </a:tcPr>
                </a:tc>
                <a:tc>
                  <a:txBody>
                    <a:bodyPr/>
                    <a:lstStyle/>
                    <a:p>
                      <a:pPr algn="ctr"/>
                      <a:r>
                        <a:rPr lang="fr-FR" sz="1400">
                          <a:solidFill>
                            <a:schemeClr val="tx1"/>
                          </a:solidFill>
                        </a:rPr>
                        <a:t>Première dose</a:t>
                      </a:r>
                    </a:p>
                  </a:txBody>
                  <a:tcPr marL="68580" marR="68580" marT="34290" marB="34290" anchor="ctr">
                    <a:solidFill>
                      <a:srgbClr val="DDEDF8"/>
                    </a:solidFill>
                  </a:tcPr>
                </a:tc>
                <a:tc>
                  <a:txBody>
                    <a:bodyPr/>
                    <a:lstStyle/>
                    <a:p>
                      <a:pPr algn="ctr"/>
                      <a:r>
                        <a:rPr lang="fr-FR" sz="1400">
                          <a:solidFill>
                            <a:schemeClr val="tx1"/>
                          </a:solidFill>
                        </a:rPr>
                        <a:t>Seconde dose</a:t>
                      </a:r>
                    </a:p>
                  </a:txBody>
                  <a:tcPr marL="68580" marR="68580" marT="34290" marB="34290" anchor="ctr">
                    <a:solidFill>
                      <a:srgbClr val="DDEDF8"/>
                    </a:solidFill>
                  </a:tcPr>
                </a:tc>
                <a:extLst>
                  <a:ext uri="{0D108BD9-81ED-4DB2-BD59-A6C34878D82A}">
                    <a16:rowId xmlns:a16="http://schemas.microsoft.com/office/drawing/2014/main" val="1105206219"/>
                  </a:ext>
                </a:extLst>
              </a:tr>
              <a:tr h="502715">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29 janvier</a:t>
                      </a:r>
                    </a:p>
                  </a:txBody>
                  <a:tcPr marL="68580" marR="68580" marT="34290" marB="34290" anchor="ctr">
                    <a:solidFill>
                      <a:srgbClr val="F8F8F8"/>
                    </a:solidFill>
                  </a:tcPr>
                </a:tc>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 18 ans</a:t>
                      </a:r>
                    </a:p>
                  </a:txBody>
                  <a:tcPr marL="68580" marR="68580" marT="34290" marB="34290" anchor="ctr">
                    <a:solidFill>
                      <a:srgbClr val="F8F8F8"/>
                    </a:solidFill>
                  </a:tcPr>
                </a:tc>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4 à 12 semaines</a:t>
                      </a:r>
                    </a:p>
                  </a:txBody>
                  <a:tcPr marL="68580" marR="68580" marT="34290" marB="34290" anchor="ctr">
                    <a:solidFill>
                      <a:srgbClr val="F8F8F8"/>
                    </a:solidFill>
                  </a:tcPr>
                </a:tc>
                <a:extLst>
                  <a:ext uri="{0D108BD9-81ED-4DB2-BD59-A6C34878D82A}">
                    <a16:rowId xmlns:a16="http://schemas.microsoft.com/office/drawing/2014/main" val="1836410055"/>
                  </a:ext>
                </a:extLst>
              </a:tr>
              <a:tr h="502715">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2 février</a:t>
                      </a:r>
                    </a:p>
                  </a:txBody>
                  <a:tcPr marL="68580" marR="68580" marT="34290" marB="34290" anchor="ctr">
                    <a:solidFill>
                      <a:srgbClr val="F4F2F2"/>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18-64 ans</a:t>
                      </a:r>
                    </a:p>
                  </a:txBody>
                  <a:tcPr marL="68580" marR="68580" marT="34290" marB="34290" anchor="ctr">
                    <a:solidFill>
                      <a:srgbClr val="F4F2F2"/>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9 à 12 semaines</a:t>
                      </a:r>
                    </a:p>
                  </a:txBody>
                  <a:tcPr marL="68580" marR="68580" marT="34290" marB="34290" anchor="ctr">
                    <a:solidFill>
                      <a:srgbClr val="F4F2F2"/>
                    </a:solidFill>
                  </a:tcPr>
                </a:tc>
                <a:extLst>
                  <a:ext uri="{0D108BD9-81ED-4DB2-BD59-A6C34878D82A}">
                    <a16:rowId xmlns:a16="http://schemas.microsoft.com/office/drawing/2014/main" val="813207096"/>
                  </a:ext>
                </a:extLst>
              </a:tr>
              <a:tr h="502715">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2 mars</a:t>
                      </a:r>
                    </a:p>
                  </a:txBody>
                  <a:tcPr marL="68580" marR="68580" marT="34290" marB="34290" anchor="ctr">
                    <a:solidFill>
                      <a:srgbClr val="F8F8F8"/>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 18 ans</a:t>
                      </a:r>
                    </a:p>
                  </a:txBody>
                  <a:tcPr marL="68580" marR="68580" marT="34290" marB="34290" anchor="ctr">
                    <a:solidFill>
                      <a:srgbClr val="F8F8F8"/>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12 semaines</a:t>
                      </a:r>
                    </a:p>
                  </a:txBody>
                  <a:tcPr marL="68580" marR="68580" marT="34290" marB="34290" anchor="ctr">
                    <a:solidFill>
                      <a:srgbClr val="F8F8F8"/>
                    </a:solidFill>
                  </a:tcPr>
                </a:tc>
                <a:extLst>
                  <a:ext uri="{0D108BD9-81ED-4DB2-BD59-A6C34878D82A}">
                    <a16:rowId xmlns:a16="http://schemas.microsoft.com/office/drawing/2014/main" val="3295460963"/>
                  </a:ext>
                </a:extLst>
              </a:tr>
              <a:tr h="351902">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19 mars</a:t>
                      </a:r>
                    </a:p>
                  </a:txBody>
                  <a:tcPr marL="68580" marR="68580" marT="34290" marB="34290" anchor="ctr">
                    <a:solidFill>
                      <a:srgbClr val="F4F2F2"/>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 55 ans</a:t>
                      </a:r>
                    </a:p>
                  </a:txBody>
                  <a:tcPr marL="68580" marR="68580" marT="34290" marB="34290" anchor="ctr">
                    <a:solidFill>
                      <a:srgbClr val="F4F2F2"/>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12 semaines</a:t>
                      </a:r>
                    </a:p>
                  </a:txBody>
                  <a:tcPr marL="68580" marR="68580" marT="34290" marB="34290" anchor="ctr">
                    <a:solidFill>
                      <a:srgbClr val="F4F2F2"/>
                    </a:solidFill>
                  </a:tcPr>
                </a:tc>
                <a:extLst>
                  <a:ext uri="{0D108BD9-81ED-4DB2-BD59-A6C34878D82A}">
                    <a16:rowId xmlns:a16="http://schemas.microsoft.com/office/drawing/2014/main" val="912274429"/>
                  </a:ext>
                </a:extLst>
              </a:tr>
              <a:tr h="480060">
                <a:tc>
                  <a:txBody>
                    <a:bodyPr/>
                    <a:lstStyle/>
                    <a:p>
                      <a:pPr marL="0" algn="l" defTabSz="457200" rtl="0" eaLnBrk="1" latinLnBrk="0" hangingPunct="1">
                        <a:spcBef>
                          <a:spcPts val="600"/>
                        </a:spcBef>
                        <a:spcAft>
                          <a:spcPts val="600"/>
                        </a:spcAft>
                      </a:pPr>
                      <a:r>
                        <a:rPr lang="fr-FR" sz="1400" b="0" kern="1200" cap="none" spc="0">
                          <a:solidFill>
                            <a:schemeClr val="tx1"/>
                          </a:solidFill>
                          <a:effectLst/>
                          <a:latin typeface="+mn-lt"/>
                          <a:ea typeface="+mn-ea"/>
                          <a:cs typeface="+mn-cs"/>
                        </a:rPr>
                        <a:t>9 avril</a:t>
                      </a:r>
                    </a:p>
                  </a:txBody>
                  <a:tcPr marL="68580" marR="68580" marT="34290" marB="34290" anchor="ctr">
                    <a:solidFill>
                      <a:srgbClr val="F8F8F8"/>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&lt; 55 ans</a:t>
                      </a:r>
                    </a:p>
                  </a:txBody>
                  <a:tcPr marL="68580" marR="68580" marT="34290" marB="34290" anchor="ctr">
                    <a:solidFill>
                      <a:srgbClr val="F8F8F8"/>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fr-FR" sz="1400" b="0" kern="1200" cap="none" spc="0">
                          <a:solidFill>
                            <a:schemeClr val="tx1"/>
                          </a:solidFill>
                          <a:effectLst/>
                          <a:latin typeface="+mn-lt"/>
                          <a:ea typeface="+mn-ea"/>
                          <a:cs typeface="+mn-cs"/>
                        </a:rPr>
                        <a:t>12 semaines, mais avec un vaccin à ARN messager</a:t>
                      </a:r>
                    </a:p>
                  </a:txBody>
                  <a:tcPr marL="68580" marR="68580" marT="34290" marB="34290" anchor="ctr">
                    <a:solidFill>
                      <a:srgbClr val="F8F8F8"/>
                    </a:solidFill>
                  </a:tcPr>
                </a:tc>
                <a:extLst>
                  <a:ext uri="{0D108BD9-81ED-4DB2-BD59-A6C34878D82A}">
                    <a16:rowId xmlns:a16="http://schemas.microsoft.com/office/drawing/2014/main" val="3763179364"/>
                  </a:ext>
                </a:extLst>
              </a:tr>
            </a:tbl>
          </a:graphicData>
        </a:graphic>
      </p:graphicFrame>
      <p:sp>
        <p:nvSpPr>
          <p:cNvPr id="5" name="ZoneTexte 4">
            <a:extLst>
              <a:ext uri="{FF2B5EF4-FFF2-40B4-BE49-F238E27FC236}">
                <a16:creationId xmlns:a16="http://schemas.microsoft.com/office/drawing/2014/main" id="{A4346A56-FAD5-5A48-AD23-DB70787AEF12}"/>
              </a:ext>
            </a:extLst>
          </p:cNvPr>
          <p:cNvSpPr txBox="1"/>
          <p:nvPr/>
        </p:nvSpPr>
        <p:spPr>
          <a:xfrm>
            <a:off x="1655676" y="5118808"/>
            <a:ext cx="5778642" cy="300082"/>
          </a:xfrm>
          <a:prstGeom prst="rect">
            <a:avLst/>
          </a:prstGeom>
          <a:noFill/>
        </p:spPr>
        <p:txBody>
          <a:bodyPr wrap="square" rtlCol="0">
            <a:spAutoFit/>
          </a:bodyPr>
          <a:lstStyle/>
          <a:p>
            <a:pPr>
              <a:buNone/>
            </a:pPr>
            <a:r>
              <a:rPr lang="fr-FR" sz="1350"/>
              <a:t>+ adaptations : profil santé, géographie, </a:t>
            </a:r>
            <a:r>
              <a:rPr lang="fr-FR" sz="1350" err="1"/>
              <a:t>variants</a:t>
            </a:r>
            <a:r>
              <a:rPr lang="fr-FR" sz="1350"/>
              <a:t>…</a:t>
            </a:r>
          </a:p>
        </p:txBody>
      </p:sp>
    </p:spTree>
    <p:extLst>
      <p:ext uri="{BB962C8B-B14F-4D97-AF65-F5344CB8AC3E}">
        <p14:creationId xmlns:p14="http://schemas.microsoft.com/office/powerpoint/2010/main" val="1203129029"/>
      </p:ext>
    </p:extLst>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680FB0-6AAC-2946-BD33-9A5409FBCC84}"/>
              </a:ext>
            </a:extLst>
          </p:cNvPr>
          <p:cNvSpPr>
            <a:spLocks noGrp="1"/>
          </p:cNvSpPr>
          <p:nvPr>
            <p:ph idx="1"/>
          </p:nvPr>
        </p:nvSpPr>
        <p:spPr>
          <a:xfrm>
            <a:off x="1966428" y="4887162"/>
            <a:ext cx="5251866" cy="864096"/>
          </a:xfrm>
        </p:spPr>
        <p:txBody>
          <a:bodyPr/>
          <a:lstStyle/>
          <a:p>
            <a:pPr marL="0" indent="0">
              <a:buNone/>
            </a:pPr>
            <a:r>
              <a:rPr lang="fr-FR" sz="1350"/>
              <a:t>Recommandations complexes et d’évolution rapide</a:t>
            </a:r>
          </a:p>
          <a:p>
            <a:pPr>
              <a:buFontTx/>
              <a:buChar char="-"/>
            </a:pPr>
            <a:r>
              <a:rPr lang="fr-FR" sz="1350"/>
              <a:t>difficultés d’application et messages discordants</a:t>
            </a:r>
          </a:p>
          <a:p>
            <a:pPr>
              <a:buFontTx/>
              <a:buChar char="-"/>
            </a:pPr>
            <a:r>
              <a:rPr lang="fr-FR" sz="1350"/>
              <a:t>hésitation vaccinale</a:t>
            </a:r>
          </a:p>
        </p:txBody>
      </p:sp>
      <p:pic>
        <p:nvPicPr>
          <p:cNvPr id="4" name="Image 4" descr="ma-santé.jpg">
            <a:extLst>
              <a:ext uri="{FF2B5EF4-FFF2-40B4-BE49-F238E27FC236}">
                <a16:creationId xmlns:a16="http://schemas.microsoft.com/office/drawing/2014/main" id="{31934C06-67B7-014F-8D55-188E0F4843FB}"/>
              </a:ext>
            </a:extLst>
          </p:cNvPr>
          <p:cNvPicPr>
            <a:picLocks noChangeAspect="1"/>
          </p:cNvPicPr>
          <p:nvPr/>
        </p:nvPicPr>
        <p:blipFill rotWithShape="1">
          <a:blip r:embed="rId2">
            <a:extLst>
              <a:ext uri="{28A0092B-C50C-407E-A947-70E740481C1C}">
                <a14:useLocalDpi xmlns:a14="http://schemas.microsoft.com/office/drawing/2010/main" val="0"/>
              </a:ext>
            </a:extLst>
          </a:blip>
          <a:srcRect l="-1" t="7217" r="-1009" b="4969"/>
          <a:stretch/>
        </p:blipFill>
        <p:spPr bwMode="auto">
          <a:xfrm>
            <a:off x="1979712" y="1214754"/>
            <a:ext cx="4684659" cy="3415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11695"/>
      </p:ext>
    </p:extLst>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4379F56-1126-394D-9A58-A481961517C1}"/>
              </a:ext>
            </a:extLst>
          </p:cNvPr>
          <p:cNvSpPr>
            <a:spLocks noGrp="1"/>
          </p:cNvSpPr>
          <p:nvPr>
            <p:ph type="title"/>
          </p:nvPr>
        </p:nvSpPr>
        <p:spPr>
          <a:xfrm>
            <a:off x="252414" y="1127782"/>
            <a:ext cx="8642350" cy="681038"/>
          </a:xfrm>
        </p:spPr>
        <p:txBody>
          <a:bodyPr/>
          <a:lstStyle/>
          <a:p>
            <a:r>
              <a:rPr lang="fr-FR" sz="2400"/>
              <a:t>Transmission et perception de l’information sur la vaccination</a:t>
            </a:r>
          </a:p>
        </p:txBody>
      </p:sp>
      <p:sp>
        <p:nvSpPr>
          <p:cNvPr id="3" name="Espace réservé du contenu 2">
            <a:extLst>
              <a:ext uri="{FF2B5EF4-FFF2-40B4-BE49-F238E27FC236}">
                <a16:creationId xmlns:a16="http://schemas.microsoft.com/office/drawing/2014/main" id="{BF680FB0-6AAC-2946-BD33-9A5409FBCC84}"/>
              </a:ext>
            </a:extLst>
          </p:cNvPr>
          <p:cNvSpPr>
            <a:spLocks noGrp="1"/>
          </p:cNvSpPr>
          <p:nvPr>
            <p:ph idx="1"/>
          </p:nvPr>
        </p:nvSpPr>
        <p:spPr>
          <a:xfrm>
            <a:off x="575556" y="2057400"/>
            <a:ext cx="7882644" cy="3086100"/>
          </a:xfrm>
        </p:spPr>
        <p:txBody>
          <a:bodyPr/>
          <a:lstStyle/>
          <a:p>
            <a:r>
              <a:rPr lang="fr-FR" sz="1500"/>
              <a:t>Perception inversée de la balance bénéfices-risques de la vaccination par les citoyens</a:t>
            </a:r>
          </a:p>
          <a:p>
            <a:endParaRPr lang="fr-FR" sz="1500"/>
          </a:p>
          <a:p>
            <a:r>
              <a:rPr lang="fr-FR" sz="1500"/>
              <a:t>Données factuelles non consolidées, tardives ou de qualité insuffisante pour une prise de décision en santé publique adaptée</a:t>
            </a:r>
          </a:p>
          <a:p>
            <a:endParaRPr lang="fr-FR" sz="1500"/>
          </a:p>
          <a:p>
            <a:r>
              <a:rPr lang="fr-FR" sz="1500"/>
              <a:t>La transmission de l’information factuelle est difficile, sa compréhension par les destinataires n’est pas garantie</a:t>
            </a:r>
          </a:p>
          <a:p>
            <a:endParaRPr lang="fr-FR" sz="1500"/>
          </a:p>
          <a:p>
            <a:r>
              <a:rPr lang="fr-FR" sz="1500"/>
              <a:t>Les difficultés d’accès à une information de qualité sont amplifiées par les biais cognitifs liés à internet et à l’usage des réseaux sociaux</a:t>
            </a:r>
          </a:p>
          <a:p>
            <a:endParaRPr lang="fr-FR" sz="1500"/>
          </a:p>
          <a:p>
            <a:endParaRPr lang="fr-FR" sz="1500"/>
          </a:p>
        </p:txBody>
      </p:sp>
    </p:spTree>
    <p:extLst>
      <p:ext uri="{BB962C8B-B14F-4D97-AF65-F5344CB8AC3E}">
        <p14:creationId xmlns:p14="http://schemas.microsoft.com/office/powerpoint/2010/main" val="3644414511"/>
      </p:ext>
    </p:extLst>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16471"/>
            <a:ext cx="8642350" cy="1268313"/>
          </a:xfrm>
        </p:spPr>
        <p:txBody>
          <a:bodyPr/>
          <a:lstStyle/>
          <a:p>
            <a:pPr algn="ctr"/>
            <a:r>
              <a:rPr lang="fr-FR" sz="3200" dirty="0"/>
              <a:t>Rôle d’internet dans l’augmentation de l’hésitation vaccinale</a:t>
            </a:r>
          </a:p>
        </p:txBody>
      </p:sp>
      <p:sp>
        <p:nvSpPr>
          <p:cNvPr id="3" name="Espace réservé du contenu 2"/>
          <p:cNvSpPr>
            <a:spLocks noGrp="1"/>
          </p:cNvSpPr>
          <p:nvPr>
            <p:ph idx="1"/>
          </p:nvPr>
        </p:nvSpPr>
        <p:spPr>
          <a:xfrm>
            <a:off x="575556" y="1628800"/>
            <a:ext cx="8172908" cy="4608512"/>
          </a:xfrm>
        </p:spPr>
        <p:txBody>
          <a:bodyPr/>
          <a:lstStyle/>
          <a:p>
            <a:pPr>
              <a:lnSpc>
                <a:spcPct val="120000"/>
              </a:lnSpc>
            </a:pPr>
            <a:r>
              <a:rPr lang="fr-FR" sz="2400" dirty="0"/>
              <a:t>Construction sociale de la maladie et de sa causalité</a:t>
            </a:r>
          </a:p>
          <a:p>
            <a:pPr lvl="1">
              <a:lnSpc>
                <a:spcPct val="120000"/>
              </a:lnSpc>
            </a:pPr>
            <a:r>
              <a:rPr lang="fr-FR" sz="2000" dirty="0"/>
              <a:t> Vaccin anti-hépatite B et sclérose en plaques</a:t>
            </a:r>
          </a:p>
          <a:p>
            <a:pPr lvl="1">
              <a:lnSpc>
                <a:spcPct val="120000"/>
              </a:lnSpc>
            </a:pPr>
            <a:r>
              <a:rPr lang="fr-FR" sz="2000" dirty="0"/>
              <a:t> Aluminium et </a:t>
            </a:r>
            <a:r>
              <a:rPr lang="fr-FR" sz="2000" dirty="0" err="1"/>
              <a:t>myofasciite</a:t>
            </a:r>
            <a:r>
              <a:rPr lang="fr-FR" sz="2000" dirty="0"/>
              <a:t> à macrophages</a:t>
            </a:r>
          </a:p>
          <a:p>
            <a:pPr marL="0" indent="0">
              <a:lnSpc>
                <a:spcPct val="120000"/>
              </a:lnSpc>
              <a:buNone/>
            </a:pPr>
            <a:endParaRPr lang="fr-FR" sz="1800" dirty="0"/>
          </a:p>
          <a:p>
            <a:pPr>
              <a:lnSpc>
                <a:spcPct val="120000"/>
              </a:lnSpc>
            </a:pPr>
            <a:r>
              <a:rPr lang="fr-FR" sz="2400" dirty="0"/>
              <a:t>Diffusion transversale de fausses informations</a:t>
            </a:r>
          </a:p>
          <a:p>
            <a:pPr lvl="1">
              <a:lnSpc>
                <a:spcPct val="120000"/>
              </a:lnSpc>
            </a:pPr>
            <a:r>
              <a:rPr lang="fr-FR" sz="2000" dirty="0"/>
              <a:t> Réseaux sociaux </a:t>
            </a:r>
          </a:p>
          <a:p>
            <a:pPr lvl="1">
              <a:lnSpc>
                <a:spcPct val="120000"/>
              </a:lnSpc>
            </a:pPr>
            <a:r>
              <a:rPr lang="fr-FR" sz="2000" dirty="0"/>
              <a:t> Biais cognitifs</a:t>
            </a:r>
          </a:p>
          <a:p>
            <a:pPr lvl="1">
              <a:lnSpc>
                <a:spcPct val="120000"/>
              </a:lnSpc>
            </a:pPr>
            <a:r>
              <a:rPr lang="fr-FR" sz="2000" dirty="0"/>
              <a:t> Simplification</a:t>
            </a:r>
            <a:endParaRPr lang="fr-FR" sz="1600" dirty="0"/>
          </a:p>
          <a:p>
            <a:pPr lvl="1">
              <a:lnSpc>
                <a:spcPct val="120000"/>
              </a:lnSpc>
            </a:pPr>
            <a:r>
              <a:rPr lang="fr-FR" sz="2000" dirty="0"/>
              <a:t> Perception inversée du rapport bénéfices/risques</a:t>
            </a:r>
          </a:p>
        </p:txBody>
      </p:sp>
    </p:spTree>
    <p:extLst>
      <p:ext uri="{BB962C8B-B14F-4D97-AF65-F5344CB8AC3E}">
        <p14:creationId xmlns:p14="http://schemas.microsoft.com/office/powerpoint/2010/main" val="40984795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6E6F1-A316-5C42-B619-E6FA8C30ACD1}"/>
              </a:ext>
            </a:extLst>
          </p:cNvPr>
          <p:cNvSpPr>
            <a:spLocks noGrp="1"/>
          </p:cNvSpPr>
          <p:nvPr>
            <p:ph type="title"/>
          </p:nvPr>
        </p:nvSpPr>
        <p:spPr>
          <a:xfrm>
            <a:off x="252413" y="288702"/>
            <a:ext cx="8642350" cy="908050"/>
          </a:xfrm>
        </p:spPr>
        <p:txBody>
          <a:bodyPr/>
          <a:lstStyle/>
          <a:p>
            <a:pPr algn="ctr"/>
            <a:r>
              <a:rPr lang="fr-FR" dirty="0"/>
              <a:t>Exemple : le biais de confirmation</a:t>
            </a:r>
          </a:p>
        </p:txBody>
      </p:sp>
      <p:sp>
        <p:nvSpPr>
          <p:cNvPr id="3" name="Espace réservé du contenu 2">
            <a:extLst>
              <a:ext uri="{FF2B5EF4-FFF2-40B4-BE49-F238E27FC236}">
                <a16:creationId xmlns:a16="http://schemas.microsoft.com/office/drawing/2014/main" id="{AF992937-05CE-1548-BD70-1AE394405661}"/>
              </a:ext>
            </a:extLst>
          </p:cNvPr>
          <p:cNvSpPr>
            <a:spLocks noGrp="1"/>
          </p:cNvSpPr>
          <p:nvPr>
            <p:ph idx="1"/>
          </p:nvPr>
        </p:nvSpPr>
        <p:spPr>
          <a:xfrm>
            <a:off x="827584" y="1600200"/>
            <a:ext cx="7630616" cy="4114800"/>
          </a:xfrm>
        </p:spPr>
        <p:txBody>
          <a:bodyPr/>
          <a:lstStyle/>
          <a:p>
            <a:pPr>
              <a:lnSpc>
                <a:spcPct val="150000"/>
              </a:lnSpc>
            </a:pPr>
            <a:r>
              <a:rPr lang="fr-FR" sz="2400" dirty="0"/>
              <a:t>Le biais de confirmation, également dénommé biais de confirmation d'hypothèse, est le biais cognitif qui consiste à privilégier les informations confirmant ses idées préconçues ou ses hypothèses ou à accorder moins de poids aux hypothèses et informations jouant en défaveur de ses conceptions</a:t>
            </a:r>
          </a:p>
        </p:txBody>
      </p:sp>
    </p:spTree>
    <p:extLst>
      <p:ext uri="{BB962C8B-B14F-4D97-AF65-F5344CB8AC3E}">
        <p14:creationId xmlns:p14="http://schemas.microsoft.com/office/powerpoint/2010/main" val="3166322296"/>
      </p:ext>
    </p:extLst>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60E43-FB47-0A4F-8B98-BDBD81881616}"/>
              </a:ext>
            </a:extLst>
          </p:cNvPr>
          <p:cNvSpPr>
            <a:spLocks noGrp="1"/>
          </p:cNvSpPr>
          <p:nvPr>
            <p:ph type="title"/>
          </p:nvPr>
        </p:nvSpPr>
        <p:spPr>
          <a:xfrm>
            <a:off x="1331119" y="1052736"/>
            <a:ext cx="6481763" cy="918102"/>
          </a:xfrm>
        </p:spPr>
        <p:txBody>
          <a:bodyPr/>
          <a:lstStyle/>
          <a:p>
            <a:pPr algn="ctr"/>
            <a:r>
              <a:rPr lang="fr-FR" sz="2400"/>
              <a:t>Un système d’aide à la décision vaccinale : pourquoi ?</a:t>
            </a:r>
          </a:p>
        </p:txBody>
      </p:sp>
      <p:sp>
        <p:nvSpPr>
          <p:cNvPr id="3" name="Espace réservé du contenu 2">
            <a:extLst>
              <a:ext uri="{FF2B5EF4-FFF2-40B4-BE49-F238E27FC236}">
                <a16:creationId xmlns:a16="http://schemas.microsoft.com/office/drawing/2014/main" id="{BF680FB0-6AAC-2946-BD33-9A5409FBCC84}"/>
              </a:ext>
            </a:extLst>
          </p:cNvPr>
          <p:cNvSpPr>
            <a:spLocks noGrp="1"/>
          </p:cNvSpPr>
          <p:nvPr>
            <p:ph idx="1"/>
          </p:nvPr>
        </p:nvSpPr>
        <p:spPr>
          <a:xfrm>
            <a:off x="899592" y="2942946"/>
            <a:ext cx="7155796" cy="2322258"/>
          </a:xfrm>
        </p:spPr>
        <p:txBody>
          <a:bodyPr/>
          <a:lstStyle/>
          <a:p>
            <a:endParaRPr lang="fr-FR" sz="1350"/>
          </a:p>
          <a:p>
            <a:r>
              <a:rPr lang="fr-FR" sz="1350"/>
              <a:t>Prendre en compte la complexité des recommandations et leurs évolutions en temps réel grâce à un système de règles directement mis à jour par les experts</a:t>
            </a:r>
          </a:p>
          <a:p>
            <a:endParaRPr lang="fr-FR" sz="1350"/>
          </a:p>
          <a:p>
            <a:r>
              <a:rPr lang="fr-FR" sz="1350"/>
              <a:t>Personnaliser les recommandations vaccinales et aider les personnes comme les professionnels de santé à prendre des décisions</a:t>
            </a:r>
          </a:p>
          <a:p>
            <a:endParaRPr lang="fr-FR" sz="1350"/>
          </a:p>
          <a:p>
            <a:r>
              <a:rPr lang="fr-FR" sz="1350"/>
              <a:t>Permettre le partage et une interprétation commune des informations entre les différents acteurs du parcours vaccinal : réduire les discordances</a:t>
            </a:r>
          </a:p>
        </p:txBody>
      </p:sp>
      <p:sp>
        <p:nvSpPr>
          <p:cNvPr id="4" name="ZoneTexte 3">
            <a:extLst>
              <a:ext uri="{FF2B5EF4-FFF2-40B4-BE49-F238E27FC236}">
                <a16:creationId xmlns:a16="http://schemas.microsoft.com/office/drawing/2014/main" id="{78597D9E-15B1-444E-B6B1-A7E8EEE35C52}"/>
              </a:ext>
            </a:extLst>
          </p:cNvPr>
          <p:cNvSpPr txBox="1"/>
          <p:nvPr/>
        </p:nvSpPr>
        <p:spPr>
          <a:xfrm>
            <a:off x="521550" y="2179123"/>
            <a:ext cx="8100900" cy="677045"/>
          </a:xfrm>
          <a:prstGeom prst="rect">
            <a:avLst/>
          </a:prstGeom>
          <a:solidFill>
            <a:srgbClr val="DDEDF8"/>
          </a:solidFill>
        </p:spPr>
        <p:txBody>
          <a:bodyPr wrap="square" rtlCol="0">
            <a:spAutoFit/>
          </a:bodyPr>
          <a:lstStyle/>
          <a:p>
            <a:pPr marL="257175" indent="-257175">
              <a:lnSpc>
                <a:spcPct val="150000"/>
              </a:lnSpc>
              <a:buFont typeface="Arial" panose="020B0604020202020204" pitchFamily="34" charset="0"/>
              <a:buChar char="•"/>
            </a:pPr>
            <a:r>
              <a:rPr lang="fr-FR" sz="1350"/>
              <a:t>Réduire la fracture qui existe entre la connaissance des experts et l’information des citoyens</a:t>
            </a:r>
          </a:p>
          <a:p>
            <a:pPr marL="257175" indent="-257175">
              <a:lnSpc>
                <a:spcPct val="150000"/>
              </a:lnSpc>
              <a:buFont typeface="Arial" panose="020B0604020202020204" pitchFamily="34" charset="0"/>
              <a:buChar char="•"/>
            </a:pPr>
            <a:r>
              <a:rPr lang="fr-FR" sz="1350"/>
              <a:t>Maximiser les bénéfices de la vaccination et minimiser les risques d’erreur de pratique vaccinale</a:t>
            </a:r>
          </a:p>
        </p:txBody>
      </p:sp>
    </p:spTree>
    <p:extLst>
      <p:ext uri="{BB962C8B-B14F-4D97-AF65-F5344CB8AC3E}">
        <p14:creationId xmlns:p14="http://schemas.microsoft.com/office/powerpoint/2010/main" val="1826456985"/>
      </p:ext>
    </p:extLst>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14B2-9101-6B4B-894D-2387CEABC2E6}"/>
              </a:ext>
            </a:extLst>
          </p:cNvPr>
          <p:cNvSpPr>
            <a:spLocks noGrp="1"/>
          </p:cNvSpPr>
          <p:nvPr>
            <p:ph type="title"/>
          </p:nvPr>
        </p:nvSpPr>
        <p:spPr>
          <a:xfrm>
            <a:off x="1169622" y="1081368"/>
            <a:ext cx="6481763" cy="889471"/>
          </a:xfrm>
        </p:spPr>
        <p:txBody>
          <a:bodyPr/>
          <a:lstStyle/>
          <a:p>
            <a:pPr algn="ctr"/>
            <a:r>
              <a:rPr lang="fr-FR" sz="2400"/>
              <a:t>Un système d’aide à la décision vaccinale : comment ?</a:t>
            </a:r>
          </a:p>
        </p:txBody>
      </p:sp>
      <p:sp>
        <p:nvSpPr>
          <p:cNvPr id="3" name="Espace réservé du contenu 2">
            <a:extLst>
              <a:ext uri="{FF2B5EF4-FFF2-40B4-BE49-F238E27FC236}">
                <a16:creationId xmlns:a16="http://schemas.microsoft.com/office/drawing/2014/main" id="{3D7091B0-492F-F248-98D0-E2DA9F7B86F7}"/>
              </a:ext>
            </a:extLst>
          </p:cNvPr>
          <p:cNvSpPr>
            <a:spLocks noGrp="1"/>
          </p:cNvSpPr>
          <p:nvPr>
            <p:ph idx="1"/>
          </p:nvPr>
        </p:nvSpPr>
        <p:spPr>
          <a:xfrm>
            <a:off x="791580" y="2078850"/>
            <a:ext cx="7614846" cy="3697783"/>
          </a:xfrm>
        </p:spPr>
        <p:txBody>
          <a:bodyPr/>
          <a:lstStyle/>
          <a:p>
            <a:pPr>
              <a:spcBef>
                <a:spcPts val="1296"/>
              </a:spcBef>
            </a:pPr>
            <a:r>
              <a:rPr lang="fr-FR" sz="1650"/>
              <a:t>Système déterministe et prouvable dédié à la vaccination</a:t>
            </a:r>
          </a:p>
          <a:p>
            <a:pPr lvl="1">
              <a:spcBef>
                <a:spcPts val="1296"/>
              </a:spcBef>
            </a:pPr>
            <a:r>
              <a:rPr lang="fr-FR" sz="1350"/>
              <a:t>Système de règles combinatoire et non hiérarchique</a:t>
            </a:r>
          </a:p>
          <a:p>
            <a:pPr lvl="1">
              <a:spcBef>
                <a:spcPts val="1296"/>
              </a:spcBef>
            </a:pPr>
            <a:r>
              <a:rPr lang="fr-FR" sz="1350"/>
              <a:t>Déterministe : règles qui interprètent l’information sur la vaccination</a:t>
            </a:r>
          </a:p>
          <a:p>
            <a:pPr lvl="1">
              <a:spcBef>
                <a:spcPts val="1296"/>
              </a:spcBef>
            </a:pPr>
            <a:r>
              <a:rPr lang="fr-FR" sz="1350"/>
              <a:t>Prouvable : tests automatisés de non régression</a:t>
            </a:r>
          </a:p>
          <a:p>
            <a:pPr lvl="1">
              <a:spcBef>
                <a:spcPts val="1296"/>
              </a:spcBef>
            </a:pPr>
            <a:endParaRPr lang="fr-FR" sz="900"/>
          </a:p>
          <a:p>
            <a:pPr>
              <a:spcBef>
                <a:spcPts val="1296"/>
              </a:spcBef>
            </a:pPr>
            <a:r>
              <a:rPr lang="fr-FR" sz="1650"/>
              <a:t>Administration des règles</a:t>
            </a:r>
          </a:p>
          <a:p>
            <a:pPr lvl="1">
              <a:spcBef>
                <a:spcPts val="1296"/>
              </a:spcBef>
            </a:pPr>
            <a:r>
              <a:rPr lang="fr-FR" sz="1350"/>
              <a:t>Règles rédigées en autonomie par les experts : interface experts dédiée</a:t>
            </a:r>
          </a:p>
          <a:p>
            <a:pPr lvl="1">
              <a:spcBef>
                <a:spcPts val="1296"/>
              </a:spcBef>
            </a:pPr>
            <a:r>
              <a:rPr lang="fr-FR" sz="1350"/>
              <a:t>Flexible et réactif (≤ 48 h)</a:t>
            </a:r>
          </a:p>
          <a:p>
            <a:pPr lvl="1">
              <a:spcBef>
                <a:spcPts val="1296"/>
              </a:spcBef>
            </a:pPr>
            <a:r>
              <a:rPr lang="fr-FR" sz="1350"/>
              <a:t>Ensemble isolé de règles pour un territoire ou une institution</a:t>
            </a:r>
          </a:p>
          <a:p>
            <a:pPr lvl="1">
              <a:spcBef>
                <a:spcPts val="1296"/>
              </a:spcBef>
            </a:pPr>
            <a:r>
              <a:rPr lang="fr-FR" sz="1350"/>
              <a:t>Multi-langues</a:t>
            </a:r>
          </a:p>
        </p:txBody>
      </p:sp>
    </p:spTree>
    <p:extLst>
      <p:ext uri="{BB962C8B-B14F-4D97-AF65-F5344CB8AC3E}">
        <p14:creationId xmlns:p14="http://schemas.microsoft.com/office/powerpoint/2010/main" val="1034612951"/>
      </p:ext>
    </p:extLst>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
          <p:cNvSpPr txBox="1">
            <a:spLocks noChangeArrowheads="1"/>
          </p:cNvSpPr>
          <p:nvPr/>
        </p:nvSpPr>
        <p:spPr bwMode="auto">
          <a:xfrm>
            <a:off x="1547664" y="1700808"/>
            <a:ext cx="6102678" cy="2250168"/>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en-US" sz="1575">
              <a:solidFill>
                <a:schemeClr val="bg1"/>
              </a:solidFill>
            </a:endParaRPr>
          </a:p>
          <a:p>
            <a:pPr algn="ctr">
              <a:lnSpc>
                <a:spcPct val="130000"/>
              </a:lnSpc>
              <a:buNone/>
              <a:defRPr/>
            </a:pPr>
            <a:r>
              <a:rPr lang="fr-FR" sz="1575">
                <a:solidFill>
                  <a:schemeClr val="bg1"/>
                </a:solidFill>
              </a:rPr>
              <a:t>Compte tenu des caractéristiques individuelles de la personne </a:t>
            </a:r>
            <a:r>
              <a:rPr lang="fr-FR" sz="1500">
                <a:solidFill>
                  <a:schemeClr val="bg1"/>
                </a:solidFill>
              </a:rPr>
              <a:t>(âge, sexe, état de santé, entourage, conditions de vie et de travail),</a:t>
            </a:r>
          </a:p>
          <a:p>
            <a:pPr algn="ctr">
              <a:lnSpc>
                <a:spcPct val="130000"/>
              </a:lnSpc>
              <a:buNone/>
              <a:defRPr/>
            </a:pPr>
            <a:endParaRPr lang="fr-FR" sz="1575">
              <a:solidFill>
                <a:schemeClr val="bg1"/>
              </a:solidFill>
            </a:endParaRPr>
          </a:p>
          <a:p>
            <a:pPr algn="ctr">
              <a:lnSpc>
                <a:spcPct val="130000"/>
              </a:lnSpc>
              <a:buNone/>
              <a:defRPr/>
            </a:pPr>
            <a:r>
              <a:rPr lang="fr-FR" sz="1575">
                <a:solidFill>
                  <a:schemeClr val="bg1"/>
                </a:solidFill>
              </a:rPr>
              <a:t>Contre quelles maladies devrait-elle être vaccinée ?</a:t>
            </a:r>
          </a:p>
          <a:p>
            <a:pPr algn="ctr">
              <a:lnSpc>
                <a:spcPct val="130000"/>
              </a:lnSpc>
              <a:buNone/>
              <a:defRPr/>
            </a:pPr>
            <a:r>
              <a:rPr lang="fr-FR" sz="1575">
                <a:solidFill>
                  <a:schemeClr val="bg1"/>
                </a:solidFill>
              </a:rPr>
              <a:t>Pourquoi ?</a:t>
            </a:r>
          </a:p>
          <a:p>
            <a:pPr algn="ctr">
              <a:lnSpc>
                <a:spcPct val="130000"/>
              </a:lnSpc>
              <a:buNone/>
              <a:defRPr/>
            </a:pPr>
            <a:endParaRPr lang="en-US" sz="1575">
              <a:solidFill>
                <a:schemeClr val="bg1"/>
              </a:solidFill>
            </a:endParaRPr>
          </a:p>
        </p:txBody>
      </p:sp>
    </p:spTree>
    <p:extLst>
      <p:ext uri="{BB962C8B-B14F-4D97-AF65-F5344CB8AC3E}">
        <p14:creationId xmlns:p14="http://schemas.microsoft.com/office/powerpoint/2010/main" val="33004752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3">
            <a:extLst>
              <a:ext uri="{FF2B5EF4-FFF2-40B4-BE49-F238E27FC236}">
                <a16:creationId xmlns:a16="http://schemas.microsoft.com/office/drawing/2014/main" id="{13035B63-9A29-864B-BBD6-A1C524C62E13}"/>
              </a:ext>
            </a:extLst>
          </p:cNvPr>
          <p:cNvSpPr txBox="1">
            <a:spLocks noChangeArrowheads="1"/>
          </p:cNvSpPr>
          <p:nvPr/>
        </p:nvSpPr>
        <p:spPr bwMode="auto">
          <a:xfrm>
            <a:off x="1709682" y="1754814"/>
            <a:ext cx="5792144" cy="2265172"/>
          </a:xfrm>
          <a:prstGeom prst="rect">
            <a:avLst/>
          </a:prstGeom>
          <a:solidFill>
            <a:srgbClr val="104E80"/>
          </a:solidFill>
          <a:ln w="9525">
            <a:solidFill>
              <a:srgbClr val="FFFFFF"/>
            </a:solidFill>
            <a:miter lim="800000"/>
            <a:headEnd/>
            <a:tailEnd/>
          </a:ln>
          <a:effectLst>
            <a:outerShdw blurRad="40000" dist="20000" dir="5400000" rotWithShape="0">
              <a:srgbClr val="000000">
                <a:alpha val="37999"/>
              </a:srgbClr>
            </a:outerShdw>
          </a:effectLst>
        </p:spPr>
        <p:txBody>
          <a:bodyPr wrap="square">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lnSpc>
                <a:spcPct val="130000"/>
              </a:lnSpc>
              <a:buFont typeface="Symbol" charset="0"/>
              <a:buNone/>
              <a:defRPr/>
            </a:pPr>
            <a:endParaRPr lang="en-US" sz="1575">
              <a:solidFill>
                <a:srgbClr val="FFFFFF"/>
              </a:solidFill>
            </a:endParaRPr>
          </a:p>
          <a:p>
            <a:pPr algn="ctr">
              <a:lnSpc>
                <a:spcPct val="130000"/>
              </a:lnSpc>
              <a:buNone/>
              <a:defRPr/>
            </a:pPr>
            <a:r>
              <a:rPr lang="fr-FR" sz="1575">
                <a:solidFill>
                  <a:srgbClr val="FFFFFF"/>
                </a:solidFill>
              </a:rPr>
              <a:t>Sachant maintenant contre quelles maladies cette personne devrait être vaccinée,</a:t>
            </a:r>
          </a:p>
          <a:p>
            <a:pPr algn="ctr">
              <a:lnSpc>
                <a:spcPct val="130000"/>
              </a:lnSpc>
              <a:buNone/>
              <a:defRPr/>
            </a:pPr>
            <a:endParaRPr lang="fr-FR" sz="1575">
              <a:solidFill>
                <a:srgbClr val="FFFFFF"/>
              </a:solidFill>
            </a:endParaRPr>
          </a:p>
          <a:p>
            <a:pPr algn="ctr">
              <a:lnSpc>
                <a:spcPct val="130000"/>
              </a:lnSpc>
              <a:buNone/>
              <a:defRPr/>
            </a:pPr>
            <a:r>
              <a:rPr lang="fr-FR" sz="1575">
                <a:solidFill>
                  <a:srgbClr val="FFFFFF"/>
                </a:solidFill>
              </a:rPr>
              <a:t>Est-elle à jour de ses vaccinations ?</a:t>
            </a:r>
          </a:p>
          <a:p>
            <a:pPr algn="ctr">
              <a:lnSpc>
                <a:spcPct val="130000"/>
              </a:lnSpc>
              <a:buNone/>
              <a:defRPr/>
            </a:pPr>
            <a:r>
              <a:rPr lang="fr-FR" sz="1575">
                <a:solidFill>
                  <a:srgbClr val="FFFFFF"/>
                </a:solidFill>
              </a:rPr>
              <a:t>Quelle est la date de la prochaine dose ?</a:t>
            </a:r>
          </a:p>
          <a:p>
            <a:pPr algn="ctr">
              <a:lnSpc>
                <a:spcPct val="130000"/>
              </a:lnSpc>
              <a:buNone/>
              <a:defRPr/>
            </a:pPr>
            <a:endParaRPr lang="en-US" sz="1575">
              <a:solidFill>
                <a:srgbClr val="FFFFFF"/>
              </a:solidFill>
            </a:endParaRPr>
          </a:p>
        </p:txBody>
      </p:sp>
    </p:spTree>
    <p:extLst>
      <p:ext uri="{BB962C8B-B14F-4D97-AF65-F5344CB8AC3E}">
        <p14:creationId xmlns:p14="http://schemas.microsoft.com/office/powerpoint/2010/main" val="25253359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B1C4A0-F861-D040-8EBC-312096717E92}"/>
              </a:ext>
            </a:extLst>
          </p:cNvPr>
          <p:cNvPicPr>
            <a:picLocks noChangeAspect="1"/>
          </p:cNvPicPr>
          <p:nvPr/>
        </p:nvPicPr>
        <p:blipFill>
          <a:blip r:embed="rId2"/>
          <a:stretch>
            <a:fillRect/>
          </a:stretch>
        </p:blipFill>
        <p:spPr>
          <a:xfrm>
            <a:off x="0" y="437213"/>
            <a:ext cx="9144000" cy="5983574"/>
          </a:xfrm>
          <a:prstGeom prst="rect">
            <a:avLst/>
          </a:prstGeom>
        </p:spPr>
      </p:pic>
    </p:spTree>
    <p:extLst>
      <p:ext uri="{BB962C8B-B14F-4D97-AF65-F5344CB8AC3E}">
        <p14:creationId xmlns:p14="http://schemas.microsoft.com/office/powerpoint/2010/main" val="2673026371"/>
      </p:ext>
    </p:extLst>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30E27-C2D9-2245-9DF6-DBB7B1E0AB36}"/>
              </a:ext>
            </a:extLst>
          </p:cNvPr>
          <p:cNvSpPr>
            <a:spLocks noGrp="1"/>
          </p:cNvSpPr>
          <p:nvPr>
            <p:ph type="title"/>
          </p:nvPr>
        </p:nvSpPr>
        <p:spPr>
          <a:xfrm>
            <a:off x="323528" y="692696"/>
            <a:ext cx="8642350" cy="681038"/>
          </a:xfrm>
        </p:spPr>
        <p:txBody>
          <a:bodyPr/>
          <a:lstStyle/>
          <a:p>
            <a:r>
              <a:rPr lang="fr-FR" dirty="0"/>
              <a:t>Le numérique transforme nos vies</a:t>
            </a:r>
          </a:p>
        </p:txBody>
      </p:sp>
      <p:sp>
        <p:nvSpPr>
          <p:cNvPr id="3" name="Espace réservé du contenu 2">
            <a:extLst>
              <a:ext uri="{FF2B5EF4-FFF2-40B4-BE49-F238E27FC236}">
                <a16:creationId xmlns:a16="http://schemas.microsoft.com/office/drawing/2014/main" id="{683E5843-F0F8-3849-8D4A-7FE1132A5BE7}"/>
              </a:ext>
            </a:extLst>
          </p:cNvPr>
          <p:cNvSpPr>
            <a:spLocks noGrp="1"/>
          </p:cNvSpPr>
          <p:nvPr>
            <p:ph idx="1"/>
          </p:nvPr>
        </p:nvSpPr>
        <p:spPr>
          <a:xfrm>
            <a:off x="521550" y="1862827"/>
            <a:ext cx="4401108" cy="4069982"/>
          </a:xfrm>
        </p:spPr>
        <p:txBody>
          <a:bodyPr/>
          <a:lstStyle/>
          <a:p>
            <a:r>
              <a:rPr lang="fr-FR" sz="1500"/>
              <a:t>Activités humaines et sociales</a:t>
            </a:r>
          </a:p>
          <a:p>
            <a:endParaRPr lang="fr-FR" sz="788"/>
          </a:p>
          <a:p>
            <a:r>
              <a:rPr lang="fr-FR" sz="1500"/>
              <a:t>Tous les domaines de la vie quotidienne</a:t>
            </a:r>
          </a:p>
          <a:p>
            <a:pPr lvl="1"/>
            <a:r>
              <a:rPr lang="fr-FR" sz="1350"/>
              <a:t>Transports</a:t>
            </a:r>
          </a:p>
          <a:p>
            <a:pPr lvl="1"/>
            <a:r>
              <a:rPr lang="fr-FR" sz="1350"/>
              <a:t>Sécurité</a:t>
            </a:r>
          </a:p>
          <a:p>
            <a:pPr lvl="1"/>
            <a:r>
              <a:rPr lang="fr-FR" sz="1350"/>
              <a:t>Education</a:t>
            </a:r>
          </a:p>
          <a:p>
            <a:pPr lvl="1"/>
            <a:r>
              <a:rPr lang="fr-FR" sz="1350"/>
              <a:t>Industrie et services</a:t>
            </a:r>
          </a:p>
          <a:p>
            <a:pPr lvl="1"/>
            <a:r>
              <a:rPr lang="fr-FR" sz="1350"/>
              <a:t>Communication</a:t>
            </a:r>
          </a:p>
          <a:p>
            <a:pPr lvl="1"/>
            <a:r>
              <a:rPr lang="fr-FR" sz="1350" b="1"/>
              <a:t>Santé</a:t>
            </a:r>
          </a:p>
          <a:p>
            <a:pPr lvl="1"/>
            <a:endParaRPr lang="fr-FR" sz="900" b="1"/>
          </a:p>
          <a:p>
            <a:r>
              <a:rPr lang="fr-FR" sz="1500"/>
              <a:t>Foisonnement technologique</a:t>
            </a:r>
          </a:p>
          <a:p>
            <a:pPr lvl="1"/>
            <a:r>
              <a:rPr lang="fr-FR" sz="1350" err="1"/>
              <a:t>IoT</a:t>
            </a:r>
            <a:r>
              <a:rPr lang="fr-FR" sz="1350"/>
              <a:t> « Internet of </a:t>
            </a:r>
            <a:r>
              <a:rPr lang="fr-FR" sz="1350" err="1"/>
              <a:t>things</a:t>
            </a:r>
            <a:r>
              <a:rPr lang="fr-FR" sz="1350"/>
              <a:t> »</a:t>
            </a:r>
          </a:p>
          <a:p>
            <a:pPr lvl="1"/>
            <a:r>
              <a:rPr lang="fr-FR" sz="1350" err="1"/>
              <a:t>Blockchain</a:t>
            </a:r>
            <a:endParaRPr lang="fr-FR" sz="1350"/>
          </a:p>
          <a:p>
            <a:pPr lvl="1"/>
            <a:r>
              <a:rPr lang="fr-FR" sz="1350"/>
              <a:t>Intelligence artificielle</a:t>
            </a:r>
          </a:p>
          <a:p>
            <a:pPr lvl="1"/>
            <a:endParaRPr lang="fr-FR" sz="900"/>
          </a:p>
          <a:p>
            <a:r>
              <a:rPr lang="fr-FR" sz="1500"/>
              <a:t>Avantages mais aussi inconvénients</a:t>
            </a:r>
          </a:p>
          <a:p>
            <a:endParaRPr lang="fr-FR" sz="1500"/>
          </a:p>
        </p:txBody>
      </p:sp>
      <p:pic>
        <p:nvPicPr>
          <p:cNvPr id="5" name="Picture Placeholder 211" descr="A person holding a cell phone&#10;&#10;Description automatically generated with medium confidence">
            <a:extLst>
              <a:ext uri="{FF2B5EF4-FFF2-40B4-BE49-F238E27FC236}">
                <a16:creationId xmlns:a16="http://schemas.microsoft.com/office/drawing/2014/main" id="{DDE8ECF8-326B-2E4D-A292-87F757B33CBC}"/>
              </a:ext>
            </a:extLst>
          </p:cNvPr>
          <p:cNvPicPr>
            <a:picLocks noChangeAspect="1"/>
          </p:cNvPicPr>
          <p:nvPr/>
        </p:nvPicPr>
        <p:blipFill rotWithShape="1">
          <a:blip r:embed="rId2">
            <a:extLst>
              <a:ext uri="{28A0092B-C50C-407E-A947-70E740481C1C}">
                <a14:useLocalDpi xmlns:a14="http://schemas.microsoft.com/office/drawing/2010/main" val="0"/>
              </a:ext>
            </a:extLst>
          </a:blip>
          <a:srcRect l="26238" t="7814" r="15000" b="7449"/>
          <a:stretch/>
        </p:blipFill>
        <p:spPr>
          <a:xfrm>
            <a:off x="5544108" y="2618910"/>
            <a:ext cx="2214246" cy="2128705"/>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44000" h="6858000">
                <a:moveTo>
                  <a:pt x="0" y="0"/>
                </a:moveTo>
                <a:lnTo>
                  <a:pt x="9144000" y="0"/>
                </a:lnTo>
                <a:lnTo>
                  <a:pt x="9144000" y="6858000"/>
                </a:lnTo>
                <a:lnTo>
                  <a:pt x="0" y="6858000"/>
                </a:lnTo>
                <a:close/>
              </a:path>
            </a:pathLst>
          </a:custGeom>
        </p:spPr>
      </p:pic>
    </p:spTree>
    <p:extLst>
      <p:ext uri="{BB962C8B-B14F-4D97-AF65-F5344CB8AC3E}">
        <p14:creationId xmlns:p14="http://schemas.microsoft.com/office/powerpoint/2010/main" val="1736332099"/>
      </p:ext>
    </p:extLst>
  </p:cSld>
  <p:clrMapOvr>
    <a:masterClrMapping/>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2B8055B4-6022-2249-BA48-23D1FDE2FD7E}"/>
              </a:ext>
            </a:extLst>
          </p:cNvPr>
          <p:cNvPicPr>
            <a:picLocks noChangeAspect="1"/>
          </p:cNvPicPr>
          <p:nvPr/>
        </p:nvPicPr>
        <p:blipFill>
          <a:blip r:embed="rId2"/>
          <a:stretch>
            <a:fillRect/>
          </a:stretch>
        </p:blipFill>
        <p:spPr>
          <a:xfrm>
            <a:off x="1479533" y="857250"/>
            <a:ext cx="6184934" cy="5143500"/>
          </a:xfrm>
          <a:prstGeom prst="rect">
            <a:avLst/>
          </a:prstGeom>
        </p:spPr>
      </p:pic>
    </p:spTree>
    <p:extLst>
      <p:ext uri="{BB962C8B-B14F-4D97-AF65-F5344CB8AC3E}">
        <p14:creationId xmlns:p14="http://schemas.microsoft.com/office/powerpoint/2010/main" val="144800266"/>
      </p:ext>
    </p:extLst>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8-05-11 à 12.20.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4416240"/>
          </a:xfrm>
          <a:prstGeom prst="rect">
            <a:avLst/>
          </a:prstGeom>
        </p:spPr>
      </p:pic>
    </p:spTree>
    <p:extLst>
      <p:ext uri="{BB962C8B-B14F-4D97-AF65-F5344CB8AC3E}">
        <p14:creationId xmlns:p14="http://schemas.microsoft.com/office/powerpoint/2010/main" val="101424850"/>
      </p:ext>
    </p:extLst>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6903B-85B9-404A-A121-41CAB570F1B8}"/>
              </a:ext>
            </a:extLst>
          </p:cNvPr>
          <p:cNvSpPr>
            <a:spLocks noGrp="1"/>
          </p:cNvSpPr>
          <p:nvPr>
            <p:ph type="title"/>
          </p:nvPr>
        </p:nvSpPr>
        <p:spPr>
          <a:xfrm>
            <a:off x="250825" y="385065"/>
            <a:ext cx="8642350" cy="908050"/>
          </a:xfrm>
        </p:spPr>
        <p:txBody>
          <a:bodyPr/>
          <a:lstStyle/>
          <a:p>
            <a:r>
              <a:rPr lang="fr-FR" dirty="0"/>
              <a:t>Critères pris en compte</a:t>
            </a:r>
          </a:p>
        </p:txBody>
      </p:sp>
      <p:sp>
        <p:nvSpPr>
          <p:cNvPr id="19" name="ZoneTexte 18">
            <a:extLst>
              <a:ext uri="{FF2B5EF4-FFF2-40B4-BE49-F238E27FC236}">
                <a16:creationId xmlns:a16="http://schemas.microsoft.com/office/drawing/2014/main" id="{CADB590E-1868-2040-BBBB-E731B2426BE7}"/>
              </a:ext>
            </a:extLst>
          </p:cNvPr>
          <p:cNvSpPr txBox="1"/>
          <p:nvPr/>
        </p:nvSpPr>
        <p:spPr>
          <a:xfrm>
            <a:off x="323528" y="1585175"/>
            <a:ext cx="8352928" cy="958660"/>
          </a:xfrm>
          <a:prstGeom prst="rect">
            <a:avLst/>
          </a:prstGeom>
          <a:noFill/>
        </p:spPr>
        <p:txBody>
          <a:bodyPr wrap="square" rtlCol="0">
            <a:spAutoFit/>
          </a:bodyPr>
          <a:lstStyle/>
          <a:p>
            <a:pPr algn="ctr">
              <a:lnSpc>
                <a:spcPct val="150000"/>
              </a:lnSpc>
              <a:buNone/>
            </a:pPr>
            <a:r>
              <a:rPr lang="fr-FR" sz="2000" dirty="0"/>
              <a:t>Facteurs de risque ou de protection concernant les</a:t>
            </a:r>
            <a:br>
              <a:rPr lang="fr-FR" sz="2000" dirty="0"/>
            </a:br>
            <a:r>
              <a:rPr lang="fr-FR" sz="2000" dirty="0"/>
              <a:t>maladies à prévention vaccinale</a:t>
            </a:r>
          </a:p>
        </p:txBody>
      </p:sp>
      <p:pic>
        <p:nvPicPr>
          <p:cNvPr id="4" name="Image 3">
            <a:extLst>
              <a:ext uri="{FF2B5EF4-FFF2-40B4-BE49-F238E27FC236}">
                <a16:creationId xmlns:a16="http://schemas.microsoft.com/office/drawing/2014/main" id="{4723AA8E-AE62-8248-AA0E-BD7DD64AA4BB}"/>
              </a:ext>
            </a:extLst>
          </p:cNvPr>
          <p:cNvPicPr>
            <a:picLocks noChangeAspect="1"/>
          </p:cNvPicPr>
          <p:nvPr/>
        </p:nvPicPr>
        <p:blipFill>
          <a:blip r:embed="rId2"/>
          <a:stretch>
            <a:fillRect/>
          </a:stretch>
        </p:blipFill>
        <p:spPr>
          <a:xfrm>
            <a:off x="1817948" y="2844312"/>
            <a:ext cx="5364088" cy="3131881"/>
          </a:xfrm>
          <a:prstGeom prst="rect">
            <a:avLst/>
          </a:prstGeom>
        </p:spPr>
      </p:pic>
    </p:spTree>
    <p:extLst>
      <p:ext uri="{BB962C8B-B14F-4D97-AF65-F5344CB8AC3E}">
        <p14:creationId xmlns:p14="http://schemas.microsoft.com/office/powerpoint/2010/main" val="2145663034"/>
      </p:ext>
    </p:extLst>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B5714-65C6-5149-B447-8F6A04D816DB}"/>
              </a:ext>
            </a:extLst>
          </p:cNvPr>
          <p:cNvSpPr>
            <a:spLocks noGrp="1"/>
          </p:cNvSpPr>
          <p:nvPr>
            <p:ph type="title"/>
          </p:nvPr>
        </p:nvSpPr>
        <p:spPr>
          <a:xfrm>
            <a:off x="1223628" y="1063256"/>
            <a:ext cx="4211575" cy="681038"/>
          </a:xfrm>
        </p:spPr>
        <p:txBody>
          <a:bodyPr/>
          <a:lstStyle/>
          <a:p>
            <a:pPr algn="l"/>
            <a:r>
              <a:rPr lang="fr-FR" sz="2100"/>
              <a:t>Caractéristiques individuelles</a:t>
            </a:r>
          </a:p>
        </p:txBody>
      </p:sp>
      <p:sp>
        <p:nvSpPr>
          <p:cNvPr id="3" name="Espace réservé du contenu 2">
            <a:extLst>
              <a:ext uri="{FF2B5EF4-FFF2-40B4-BE49-F238E27FC236}">
                <a16:creationId xmlns:a16="http://schemas.microsoft.com/office/drawing/2014/main" id="{B43118AF-63FF-4A4E-81F2-0D0D569E8C30}"/>
              </a:ext>
            </a:extLst>
          </p:cNvPr>
          <p:cNvSpPr>
            <a:spLocks noGrp="1"/>
          </p:cNvSpPr>
          <p:nvPr>
            <p:ph idx="1"/>
          </p:nvPr>
        </p:nvSpPr>
        <p:spPr>
          <a:xfrm>
            <a:off x="1602191" y="1592796"/>
            <a:ext cx="5724636" cy="1998222"/>
          </a:xfrm>
        </p:spPr>
        <p:txBody>
          <a:bodyPr/>
          <a:lstStyle/>
          <a:p>
            <a:pPr>
              <a:lnSpc>
                <a:spcPct val="150000"/>
              </a:lnSpc>
            </a:pPr>
            <a:r>
              <a:rPr lang="fr-FR" sz="1500"/>
              <a:t>Physiologiques</a:t>
            </a:r>
            <a:endParaRPr lang="fr-FR" sz="1350"/>
          </a:p>
          <a:p>
            <a:pPr>
              <a:lnSpc>
                <a:spcPct val="150000"/>
              </a:lnSpc>
            </a:pPr>
            <a:r>
              <a:rPr lang="fr-FR" sz="1500"/>
              <a:t>Conditions de vie ou de résidence</a:t>
            </a:r>
            <a:endParaRPr lang="fr-FR" sz="1350"/>
          </a:p>
          <a:p>
            <a:pPr>
              <a:lnSpc>
                <a:spcPct val="150000"/>
              </a:lnSpc>
            </a:pPr>
            <a:r>
              <a:rPr lang="fr-FR" sz="1500"/>
              <a:t>Profession et conditions de travail</a:t>
            </a:r>
          </a:p>
          <a:p>
            <a:pPr>
              <a:lnSpc>
                <a:spcPct val="150000"/>
              </a:lnSpc>
            </a:pPr>
            <a:r>
              <a:rPr lang="fr-FR" sz="1500"/>
              <a:t>Antécédents, allergies</a:t>
            </a:r>
            <a:endParaRPr lang="fr-FR" sz="1350"/>
          </a:p>
          <a:p>
            <a:pPr>
              <a:lnSpc>
                <a:spcPct val="150000"/>
              </a:lnSpc>
            </a:pPr>
            <a:r>
              <a:rPr lang="fr-FR" sz="1500"/>
              <a:t>Affections chroniques en cours, immunodépression</a:t>
            </a:r>
          </a:p>
          <a:p>
            <a:endParaRPr lang="fr-FR" sz="1500"/>
          </a:p>
        </p:txBody>
      </p:sp>
      <p:sp>
        <p:nvSpPr>
          <p:cNvPr id="4" name="Titre 1">
            <a:extLst>
              <a:ext uri="{FF2B5EF4-FFF2-40B4-BE49-F238E27FC236}">
                <a16:creationId xmlns:a16="http://schemas.microsoft.com/office/drawing/2014/main" id="{542291D1-5291-C946-8B50-294223F79F41}"/>
              </a:ext>
            </a:extLst>
          </p:cNvPr>
          <p:cNvSpPr txBox="1">
            <a:spLocks/>
          </p:cNvSpPr>
          <p:nvPr/>
        </p:nvSpPr>
        <p:spPr bwMode="auto">
          <a:xfrm>
            <a:off x="1223628" y="3753036"/>
            <a:ext cx="6481763" cy="68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600">
                <a:solidFill>
                  <a:srgbClr val="104E8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a:solidFill>
                  <a:schemeClr val="bg1"/>
                </a:solidFill>
                <a:latin typeface="Arial" charset="0"/>
              </a:defRPr>
            </a:lvl6pPr>
            <a:lvl7pPr marL="914400" algn="l" rtl="0" eaLnBrk="0" fontAlgn="base" hangingPunct="0">
              <a:spcBef>
                <a:spcPct val="0"/>
              </a:spcBef>
              <a:spcAft>
                <a:spcPct val="0"/>
              </a:spcAft>
              <a:defRPr sz="3600">
                <a:solidFill>
                  <a:schemeClr val="bg1"/>
                </a:solidFill>
                <a:latin typeface="Arial" charset="0"/>
              </a:defRPr>
            </a:lvl7pPr>
            <a:lvl8pPr marL="1371600" algn="l" rtl="0" eaLnBrk="0" fontAlgn="base" hangingPunct="0">
              <a:spcBef>
                <a:spcPct val="0"/>
              </a:spcBef>
              <a:spcAft>
                <a:spcPct val="0"/>
              </a:spcAft>
              <a:defRPr sz="3600">
                <a:solidFill>
                  <a:schemeClr val="bg1"/>
                </a:solidFill>
                <a:latin typeface="Arial" charset="0"/>
              </a:defRPr>
            </a:lvl8pPr>
            <a:lvl9pPr marL="1828800" algn="l" rtl="0" eaLnBrk="0" fontAlgn="base" hangingPunct="0">
              <a:spcBef>
                <a:spcPct val="0"/>
              </a:spcBef>
              <a:spcAft>
                <a:spcPct val="0"/>
              </a:spcAft>
              <a:defRPr sz="3600">
                <a:solidFill>
                  <a:schemeClr val="bg1"/>
                </a:solidFill>
                <a:latin typeface="Arial" charset="0"/>
              </a:defRPr>
            </a:lvl9pPr>
          </a:lstStyle>
          <a:p>
            <a:pPr>
              <a:buFontTx/>
              <a:buNone/>
            </a:pPr>
            <a:r>
              <a:rPr lang="fr-FR" sz="2100" kern="0"/>
              <a:t>Environnement</a:t>
            </a:r>
          </a:p>
          <a:p>
            <a:pPr>
              <a:buFontTx/>
              <a:buNone/>
            </a:pPr>
            <a:endParaRPr lang="fr-FR" sz="2100" kern="0"/>
          </a:p>
        </p:txBody>
      </p:sp>
      <p:sp>
        <p:nvSpPr>
          <p:cNvPr id="5" name="Espace réservé du contenu 2">
            <a:extLst>
              <a:ext uri="{FF2B5EF4-FFF2-40B4-BE49-F238E27FC236}">
                <a16:creationId xmlns:a16="http://schemas.microsoft.com/office/drawing/2014/main" id="{40BBA6A1-D552-AB4D-851E-4F45A0E6D824}"/>
              </a:ext>
            </a:extLst>
          </p:cNvPr>
          <p:cNvSpPr txBox="1">
            <a:spLocks/>
          </p:cNvSpPr>
          <p:nvPr/>
        </p:nvSpPr>
        <p:spPr bwMode="auto">
          <a:xfrm>
            <a:off x="1602191" y="4131078"/>
            <a:ext cx="5724636" cy="1674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9pPr>
          </a:lstStyle>
          <a:p>
            <a:pPr>
              <a:lnSpc>
                <a:spcPct val="150000"/>
              </a:lnSpc>
            </a:pPr>
            <a:r>
              <a:rPr lang="fr-FR" sz="1500" kern="0"/>
              <a:t>Géographie</a:t>
            </a:r>
          </a:p>
          <a:p>
            <a:pPr>
              <a:lnSpc>
                <a:spcPct val="150000"/>
              </a:lnSpc>
            </a:pPr>
            <a:r>
              <a:rPr lang="fr-FR" sz="1500" kern="0"/>
              <a:t>Saison</a:t>
            </a:r>
          </a:p>
          <a:p>
            <a:pPr>
              <a:lnSpc>
                <a:spcPct val="150000"/>
              </a:lnSpc>
            </a:pPr>
            <a:r>
              <a:rPr lang="fr-FR" sz="1500" kern="0"/>
              <a:t>Epidémie</a:t>
            </a:r>
            <a:endParaRPr lang="fr-FR" sz="1350" kern="0"/>
          </a:p>
          <a:p>
            <a:pPr>
              <a:lnSpc>
                <a:spcPct val="150000"/>
              </a:lnSpc>
            </a:pPr>
            <a:r>
              <a:rPr lang="fr-FR" sz="1500" kern="0"/>
              <a:t>Disponibilité en vaccins</a:t>
            </a:r>
          </a:p>
          <a:p>
            <a:endParaRPr lang="fr-FR" sz="1500" kern="0"/>
          </a:p>
        </p:txBody>
      </p:sp>
    </p:spTree>
    <p:extLst>
      <p:ext uri="{BB962C8B-B14F-4D97-AF65-F5344CB8AC3E}">
        <p14:creationId xmlns:p14="http://schemas.microsoft.com/office/powerpoint/2010/main" val="469239567"/>
      </p:ext>
    </p:extLst>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a:extLst>
              <a:ext uri="{FF2B5EF4-FFF2-40B4-BE49-F238E27FC236}">
                <a16:creationId xmlns:a16="http://schemas.microsoft.com/office/drawing/2014/main" id="{B6A43666-42DE-384C-8601-EA2855176E4D}"/>
              </a:ext>
            </a:extLst>
          </p:cNvPr>
          <p:cNvSpPr>
            <a:spLocks noGrp="1" noChangeArrowheads="1"/>
          </p:cNvSpPr>
          <p:nvPr>
            <p:ph type="title"/>
          </p:nvPr>
        </p:nvSpPr>
        <p:spPr>
          <a:xfrm>
            <a:off x="1554415" y="1268760"/>
            <a:ext cx="6035171" cy="510779"/>
          </a:xfrm>
        </p:spPr>
        <p:txBody>
          <a:bodyPr/>
          <a:lstStyle/>
          <a:p>
            <a:pPr algn="ctr"/>
            <a:r>
              <a:rPr lang="fr-FR" altLang="fr-FR">
                <a:ea typeface="ＭＳ Ｐゴシック" panose="020B0600070205080204" pitchFamily="34" charset="-128"/>
              </a:rPr>
              <a:t>De l’information à l’action</a:t>
            </a:r>
          </a:p>
        </p:txBody>
      </p:sp>
      <p:sp>
        <p:nvSpPr>
          <p:cNvPr id="16" name="Espace réservé du contenu 2">
            <a:extLst>
              <a:ext uri="{FF2B5EF4-FFF2-40B4-BE49-F238E27FC236}">
                <a16:creationId xmlns:a16="http://schemas.microsoft.com/office/drawing/2014/main" id="{167E36EB-B6B9-454E-ADED-234031A687A2}"/>
              </a:ext>
            </a:extLst>
          </p:cNvPr>
          <p:cNvSpPr>
            <a:spLocks noGrp="1" noChangeArrowheads="1"/>
          </p:cNvSpPr>
          <p:nvPr>
            <p:ph idx="1"/>
          </p:nvPr>
        </p:nvSpPr>
        <p:spPr>
          <a:xfrm>
            <a:off x="4549228" y="2294874"/>
            <a:ext cx="4127228" cy="2862318"/>
          </a:xfrm>
        </p:spPr>
        <p:txBody>
          <a:bodyPr/>
          <a:lstStyle/>
          <a:p>
            <a:pPr algn="ctr">
              <a:spcAft>
                <a:spcPts val="338"/>
              </a:spcAft>
            </a:pPr>
            <a:r>
              <a:rPr lang="fr-FR" altLang="fr-FR" sz="1800" b="1">
                <a:ea typeface="ＭＳ Ｐゴシック" panose="020B0600070205080204" pitchFamily="34" charset="-128"/>
              </a:rPr>
              <a:t>Action</a:t>
            </a:r>
            <a:endParaRPr lang="fr-FR" altLang="fr-FR" sz="1500" b="1">
              <a:ea typeface="ＭＳ Ｐゴシック" panose="020B0600070205080204" pitchFamily="34" charset="-128"/>
            </a:endParaRPr>
          </a:p>
          <a:p>
            <a:pPr lvl="1">
              <a:spcAft>
                <a:spcPts val="338"/>
              </a:spcAft>
            </a:pPr>
            <a:r>
              <a:rPr lang="fr-FR" altLang="fr-FR" sz="1500">
                <a:ea typeface="ＭＳ Ｐゴシック" panose="020B0600070205080204" pitchFamily="34" charset="-128"/>
              </a:rPr>
              <a:t> Statut vaccinal</a:t>
            </a:r>
          </a:p>
          <a:p>
            <a:pPr lvl="1">
              <a:spcAft>
                <a:spcPts val="338"/>
              </a:spcAft>
            </a:pPr>
            <a:r>
              <a:rPr lang="fr-FR" altLang="fr-FR" sz="1500">
                <a:ea typeface="ＭＳ Ｐゴシック" panose="020B0600070205080204" pitchFamily="34" charset="-128"/>
              </a:rPr>
              <a:t> Niveau de protection</a:t>
            </a:r>
          </a:p>
          <a:p>
            <a:pPr lvl="1">
              <a:spcAft>
                <a:spcPts val="338"/>
              </a:spcAft>
            </a:pPr>
            <a:r>
              <a:rPr lang="fr-FR" altLang="fr-FR" sz="1500">
                <a:ea typeface="ＭＳ Ｐゴシック" panose="020B0600070205080204" pitchFamily="34" charset="-128"/>
              </a:rPr>
              <a:t> Diagnostic vaccinal personnalisé</a:t>
            </a:r>
            <a:endParaRPr lang="fr-FR" altLang="fr-FR" sz="1500" i="1">
              <a:ea typeface="ＭＳ Ｐゴシック" panose="020B0600070205080204" pitchFamily="34" charset="-128"/>
            </a:endParaRPr>
          </a:p>
          <a:p>
            <a:pPr lvl="1">
              <a:spcAft>
                <a:spcPts val="338"/>
              </a:spcAft>
            </a:pPr>
            <a:r>
              <a:rPr lang="fr-FR" altLang="fr-FR" sz="1500">
                <a:ea typeface="ＭＳ Ｐゴシック" panose="020B0600070205080204" pitchFamily="34" charset="-128"/>
              </a:rPr>
              <a:t> Calcul date prochaine dose</a:t>
            </a:r>
          </a:p>
          <a:p>
            <a:pPr lvl="1">
              <a:spcAft>
                <a:spcPts val="338"/>
              </a:spcAft>
            </a:pPr>
            <a:r>
              <a:rPr lang="fr-FR" altLang="fr-FR" sz="1500">
                <a:ea typeface="ＭＳ Ｐゴシック" panose="020B0600070205080204" pitchFamily="34" charset="-128"/>
              </a:rPr>
              <a:t> Envoi dates par email/SMS</a:t>
            </a:r>
          </a:p>
          <a:p>
            <a:pPr lvl="1">
              <a:spcAft>
                <a:spcPts val="338"/>
              </a:spcAft>
            </a:pPr>
            <a:r>
              <a:rPr lang="fr-FR" altLang="fr-FR" sz="1500">
                <a:ea typeface="ＭＳ Ｐゴシック" panose="020B0600070205080204" pitchFamily="34" charset="-128"/>
              </a:rPr>
              <a:t> Messages personnalisés</a:t>
            </a:r>
          </a:p>
          <a:p>
            <a:pPr lvl="1">
              <a:spcAft>
                <a:spcPts val="338"/>
              </a:spcAft>
            </a:pPr>
            <a:r>
              <a:rPr lang="fr-FR" altLang="fr-FR" sz="1500">
                <a:ea typeface="ＭＳ Ｐゴシック" panose="020B0600070205080204" pitchFamily="34" charset="-128"/>
              </a:rPr>
              <a:t> Partage d’information</a:t>
            </a:r>
          </a:p>
          <a:p>
            <a:pPr lvl="1">
              <a:spcAft>
                <a:spcPts val="338"/>
              </a:spcAft>
            </a:pPr>
            <a:r>
              <a:rPr lang="fr-FR" altLang="fr-FR" sz="1500">
                <a:ea typeface="ＭＳ Ｐゴシック" panose="020B0600070205080204" pitchFamily="34" charset="-128"/>
              </a:rPr>
              <a:t> Indicateurs (couverture vaccinale…)</a:t>
            </a:r>
          </a:p>
        </p:txBody>
      </p:sp>
      <p:sp>
        <p:nvSpPr>
          <p:cNvPr id="17" name="Espace réservé du contenu 2">
            <a:extLst>
              <a:ext uri="{FF2B5EF4-FFF2-40B4-BE49-F238E27FC236}">
                <a16:creationId xmlns:a16="http://schemas.microsoft.com/office/drawing/2014/main" id="{546ADD05-7F4D-C74D-AD2B-FC02685D445A}"/>
              </a:ext>
            </a:extLst>
          </p:cNvPr>
          <p:cNvSpPr txBox="1">
            <a:spLocks noChangeArrowheads="1"/>
          </p:cNvSpPr>
          <p:nvPr/>
        </p:nvSpPr>
        <p:spPr bwMode="auto">
          <a:xfrm>
            <a:off x="768808" y="2294874"/>
            <a:ext cx="3803192" cy="3132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lvl1pPr marL="219075" indent="-219075" algn="l" rtl="0" eaLnBrk="0" fontAlgn="base" hangingPunct="0">
              <a:spcBef>
                <a:spcPct val="20000"/>
              </a:spcBef>
              <a:spcAft>
                <a:spcPct val="0"/>
              </a:spcAft>
              <a:buClr>
                <a:srgbClr val="EF2B2F"/>
              </a:buClr>
              <a:buFont typeface="Wingdings" pitchFamily="2" charset="2"/>
              <a:buChar char="l"/>
              <a:defRPr sz="3200">
                <a:solidFill>
                  <a:schemeClr val="tx1"/>
                </a:solidFill>
                <a:latin typeface="+mn-lt"/>
                <a:ea typeface="ＭＳ Ｐゴシック" charset="-128"/>
                <a:cs typeface="ＭＳ Ｐゴシック" charset="-128"/>
              </a:defRPr>
            </a:lvl1pPr>
            <a:lvl2pPr marL="504825" indent="-142875" algn="l" rtl="0" eaLnBrk="0" fontAlgn="base" hangingPunct="0">
              <a:spcBef>
                <a:spcPct val="20000"/>
              </a:spcBef>
              <a:spcAft>
                <a:spcPct val="0"/>
              </a:spcAft>
              <a:buClr>
                <a:srgbClr val="0E1B8D"/>
              </a:buClr>
              <a:buFont typeface="Wingdings" pitchFamily="2" charset="2"/>
              <a:buChar char="n"/>
              <a:defRPr sz="1800">
                <a:solidFill>
                  <a:schemeClr val="tx1"/>
                </a:solidFill>
                <a:latin typeface="+mn-lt"/>
                <a:ea typeface="ＭＳ Ｐゴシック" charset="-128"/>
              </a:defRPr>
            </a:lvl2pPr>
            <a:lvl3pPr marL="790575" indent="-142875" algn="l" rtl="0" eaLnBrk="0" fontAlgn="base" hangingPunct="0">
              <a:spcBef>
                <a:spcPct val="20000"/>
              </a:spcBef>
              <a:spcAft>
                <a:spcPct val="0"/>
              </a:spcAft>
              <a:buClr>
                <a:schemeClr val="tx1"/>
              </a:buClr>
              <a:buSzPct val="120000"/>
              <a:buFont typeface="Arial" panose="020B0604020202020204" pitchFamily="34" charset="0"/>
              <a:buChar char="-"/>
              <a:defRPr sz="1800">
                <a:solidFill>
                  <a:schemeClr val="tx1"/>
                </a:solidFill>
                <a:latin typeface="+mn-lt"/>
                <a:ea typeface="ＭＳ Ｐゴシック" charset="-128"/>
              </a:defRPr>
            </a:lvl3pPr>
            <a:lvl4pPr marL="1204913"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4pPr>
            <a:lvl5pPr marL="15192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5pPr>
            <a:lvl6pPr marL="18621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6pPr>
            <a:lvl7pPr marL="22050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7pPr>
            <a:lvl8pPr marL="25479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8pPr>
            <a:lvl9pPr marL="2890838" indent="-171450" algn="l" rtl="0" eaLnBrk="0" fontAlgn="base" hangingPunct="0">
              <a:spcBef>
                <a:spcPct val="20000"/>
              </a:spcBef>
              <a:spcAft>
                <a:spcPct val="0"/>
              </a:spcAft>
              <a:buChar char="»"/>
              <a:defRPr sz="1500">
                <a:solidFill>
                  <a:schemeClr val="tx1"/>
                </a:solidFill>
                <a:latin typeface="R Frutiger Roman" charset="0"/>
                <a:ea typeface="ＭＳ Ｐゴシック" charset="-128"/>
              </a:defRPr>
            </a:lvl9pPr>
          </a:lstStyle>
          <a:p>
            <a:pPr algn="ctr">
              <a:spcAft>
                <a:spcPts val="338"/>
              </a:spcAft>
            </a:pPr>
            <a:r>
              <a:rPr lang="fr-FR" altLang="fr-FR" sz="1800" b="1" kern="0">
                <a:ea typeface="ＭＳ Ｐゴシック" panose="020B0600070205080204" pitchFamily="34" charset="-128"/>
              </a:rPr>
              <a:t>Prémisse</a:t>
            </a:r>
            <a:endParaRPr lang="fr-FR" altLang="fr-FR" sz="1500" b="1" kern="0">
              <a:ea typeface="ＭＳ Ｐゴシック" panose="020B0600070205080204" pitchFamily="34" charset="-128"/>
            </a:endParaRPr>
          </a:p>
          <a:p>
            <a:pPr lvl="1">
              <a:spcAft>
                <a:spcPts val="338"/>
              </a:spcAft>
            </a:pPr>
            <a:r>
              <a:rPr lang="fr-FR" altLang="fr-FR" sz="1500" kern="0">
                <a:ea typeface="ＭＳ Ｐゴシック" panose="020B0600070205080204" pitchFamily="34" charset="-128"/>
              </a:rPr>
              <a:t> Nombre de doses</a:t>
            </a:r>
          </a:p>
          <a:p>
            <a:pPr lvl="1">
              <a:spcAft>
                <a:spcPts val="338"/>
              </a:spcAft>
            </a:pPr>
            <a:r>
              <a:rPr lang="fr-FR" altLang="fr-FR" sz="1500" kern="0">
                <a:ea typeface="ＭＳ Ｐゴシック" panose="020B0600070205080204" pitchFamily="34" charset="-128"/>
              </a:rPr>
              <a:t> Intervalles entre les doses</a:t>
            </a:r>
          </a:p>
          <a:p>
            <a:pPr lvl="1">
              <a:spcAft>
                <a:spcPts val="338"/>
              </a:spcAft>
            </a:pPr>
            <a:r>
              <a:rPr lang="fr-FR" altLang="fr-FR" sz="1500" kern="0">
                <a:ea typeface="ＭＳ Ｐゴシック" panose="020B0600070205080204" pitchFamily="34" charset="-128"/>
              </a:rPr>
              <a:t> Caractéristiques vaccins</a:t>
            </a:r>
          </a:p>
          <a:p>
            <a:pPr lvl="1">
              <a:spcAft>
                <a:spcPts val="338"/>
              </a:spcAft>
            </a:pPr>
            <a:r>
              <a:rPr lang="fr-FR" altLang="fr-FR" sz="1500" kern="0">
                <a:ea typeface="ＭＳ Ｐゴシック" panose="020B0600070205080204" pitchFamily="34" charset="-128"/>
              </a:rPr>
              <a:t> Date de naissance</a:t>
            </a:r>
          </a:p>
          <a:p>
            <a:pPr lvl="1">
              <a:spcAft>
                <a:spcPts val="338"/>
              </a:spcAft>
            </a:pPr>
            <a:r>
              <a:rPr lang="fr-FR" altLang="fr-FR" sz="1500" kern="0">
                <a:ea typeface="ＭＳ Ｐゴシック" panose="020B0600070205080204" pitchFamily="34" charset="-128"/>
              </a:rPr>
              <a:t> Age à chaque dose</a:t>
            </a:r>
          </a:p>
          <a:p>
            <a:pPr lvl="1">
              <a:spcAft>
                <a:spcPts val="338"/>
              </a:spcAft>
            </a:pPr>
            <a:r>
              <a:rPr lang="fr-FR" altLang="fr-FR" sz="1500" kern="0">
                <a:ea typeface="ＭＳ Ｐゴシック" panose="020B0600070205080204" pitchFamily="34" charset="-128"/>
              </a:rPr>
              <a:t> Profil individuel</a:t>
            </a:r>
          </a:p>
          <a:p>
            <a:pPr lvl="1">
              <a:spcAft>
                <a:spcPts val="338"/>
              </a:spcAft>
            </a:pPr>
            <a:r>
              <a:rPr lang="fr-FR" altLang="fr-FR" sz="1500" kern="0">
                <a:ea typeface="ＭＳ Ｐゴシック" panose="020B0600070205080204" pitchFamily="34" charset="-128"/>
              </a:rPr>
              <a:t> Saison</a:t>
            </a:r>
          </a:p>
          <a:p>
            <a:pPr lvl="1">
              <a:spcAft>
                <a:spcPts val="338"/>
              </a:spcAft>
            </a:pPr>
            <a:r>
              <a:rPr lang="fr-FR" altLang="fr-FR" sz="1500" kern="0">
                <a:ea typeface="ＭＳ Ｐゴシック" panose="020B0600070205080204" pitchFamily="34" charset="-128"/>
              </a:rPr>
              <a:t> Séjour dans un autre pays</a:t>
            </a:r>
          </a:p>
          <a:p>
            <a:pPr marL="0" indent="0">
              <a:lnSpc>
                <a:spcPct val="70000"/>
              </a:lnSpc>
              <a:spcAft>
                <a:spcPts val="338"/>
              </a:spcAft>
              <a:buNone/>
            </a:pPr>
            <a:endParaRPr lang="en-GB" altLang="fr-FR" sz="1500" kern="0">
              <a:ea typeface="ＭＳ Ｐゴシック" panose="020B0600070205080204" pitchFamily="34" charset="-128"/>
            </a:endParaRPr>
          </a:p>
        </p:txBody>
      </p:sp>
    </p:spTree>
    <p:extLst>
      <p:ext uri="{BB962C8B-B14F-4D97-AF65-F5344CB8AC3E}">
        <p14:creationId xmlns:p14="http://schemas.microsoft.com/office/powerpoint/2010/main" val="317988123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61671-4344-9E4F-BD36-091773F4C433}"/>
              </a:ext>
            </a:extLst>
          </p:cNvPr>
          <p:cNvSpPr>
            <a:spLocks noGrp="1"/>
          </p:cNvSpPr>
          <p:nvPr>
            <p:ph type="title"/>
          </p:nvPr>
        </p:nvSpPr>
        <p:spPr/>
        <p:txBody>
          <a:bodyPr/>
          <a:lstStyle/>
          <a:p>
            <a:pPr algn="ctr"/>
            <a:r>
              <a:rPr lang="fr-FR" dirty="0"/>
              <a:t>Effet </a:t>
            </a:r>
            <a:r>
              <a:rPr lang="fr-FR" dirty="0" err="1"/>
              <a:t>nudge</a:t>
            </a:r>
            <a:endParaRPr lang="fr-FR" dirty="0"/>
          </a:p>
        </p:txBody>
      </p:sp>
      <p:sp>
        <p:nvSpPr>
          <p:cNvPr id="3" name="Espace réservé du contenu 2">
            <a:extLst>
              <a:ext uri="{FF2B5EF4-FFF2-40B4-BE49-F238E27FC236}">
                <a16:creationId xmlns:a16="http://schemas.microsoft.com/office/drawing/2014/main" id="{EEA327D5-D406-9142-B073-228228FA1C3A}"/>
              </a:ext>
            </a:extLst>
          </p:cNvPr>
          <p:cNvSpPr>
            <a:spLocks noGrp="1"/>
          </p:cNvSpPr>
          <p:nvPr>
            <p:ph idx="1"/>
          </p:nvPr>
        </p:nvSpPr>
        <p:spPr>
          <a:xfrm>
            <a:off x="611560" y="1196752"/>
            <a:ext cx="7992888" cy="3888432"/>
          </a:xfrm>
        </p:spPr>
        <p:txBody>
          <a:bodyPr/>
          <a:lstStyle/>
          <a:p>
            <a:pPr>
              <a:lnSpc>
                <a:spcPct val="150000"/>
              </a:lnSpc>
            </a:pPr>
            <a:r>
              <a:rPr lang="fr-FR" sz="2000" dirty="0"/>
              <a:t>« Le </a:t>
            </a:r>
            <a:r>
              <a:rPr lang="fr-FR" sz="2000" dirty="0" err="1"/>
              <a:t>nudge</a:t>
            </a:r>
            <a:r>
              <a:rPr lang="fr-FR" sz="2000" dirty="0"/>
              <a:t> ou « coup de pouce » est un aspect de l'architecture du choix qui modifie le comportement des gens d'une manière prévisible sans leur interdire aucune option ou modifier leurs motivations économiques. L'intervention doit être simple et facile à esquiver : ce n’est pas une règle à appliquer. </a:t>
            </a:r>
            <a:r>
              <a:rPr lang="fr-FR" sz="2000" b="1" dirty="0"/>
              <a:t>Mettre l’évidence directement sous les yeux </a:t>
            </a:r>
            <a:r>
              <a:rPr lang="fr-FR" sz="2000" dirty="0"/>
              <a:t>est considéré comme un coup de pouce. Interdire uniquement ce qu’il ne faut pas faire ou choisir ne fonctionne pas. »</a:t>
            </a:r>
          </a:p>
        </p:txBody>
      </p:sp>
      <p:sp>
        <p:nvSpPr>
          <p:cNvPr id="4" name="ZoneTexte 3">
            <a:extLst>
              <a:ext uri="{FF2B5EF4-FFF2-40B4-BE49-F238E27FC236}">
                <a16:creationId xmlns:a16="http://schemas.microsoft.com/office/drawing/2014/main" id="{C0ECE263-EA3C-FF4B-9CA2-D197BBABC698}"/>
              </a:ext>
            </a:extLst>
          </p:cNvPr>
          <p:cNvSpPr txBox="1"/>
          <p:nvPr/>
        </p:nvSpPr>
        <p:spPr>
          <a:xfrm>
            <a:off x="323528" y="5733256"/>
            <a:ext cx="7056785" cy="646331"/>
          </a:xfrm>
          <a:prstGeom prst="rect">
            <a:avLst/>
          </a:prstGeom>
          <a:noFill/>
        </p:spPr>
        <p:txBody>
          <a:bodyPr wrap="square" rtlCol="0">
            <a:spAutoFit/>
          </a:bodyPr>
          <a:lstStyle/>
          <a:p>
            <a:pPr>
              <a:buNone/>
            </a:pPr>
            <a:r>
              <a:rPr lang="fr-FR" sz="1800" dirty="0"/>
              <a:t>Richard Thaler et </a:t>
            </a:r>
            <a:r>
              <a:rPr lang="fr-FR" sz="1800" dirty="0" err="1"/>
              <a:t>Cass</a:t>
            </a:r>
            <a:r>
              <a:rPr lang="fr-FR" sz="1800" dirty="0"/>
              <a:t> </a:t>
            </a:r>
            <a:r>
              <a:rPr lang="fr-FR" sz="1800" dirty="0" err="1"/>
              <a:t>Sunstein</a:t>
            </a:r>
            <a:r>
              <a:rPr lang="fr-FR" sz="1800" dirty="0"/>
              <a:t> 2008 - </a:t>
            </a:r>
            <a:r>
              <a:rPr lang="fr-FR" sz="1800" dirty="0" err="1"/>
              <a:t>Nudge</a:t>
            </a:r>
            <a:r>
              <a:rPr lang="fr-FR" sz="1800" dirty="0"/>
              <a:t> : Améliorer les décisions concernant la santé, la richesse et le bonheur. </a:t>
            </a:r>
          </a:p>
        </p:txBody>
      </p:sp>
    </p:spTree>
    <p:extLst>
      <p:ext uri="{BB962C8B-B14F-4D97-AF65-F5344CB8AC3E}">
        <p14:creationId xmlns:p14="http://schemas.microsoft.com/office/powerpoint/2010/main" val="3622788606"/>
      </p:ext>
    </p:extLst>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EE49259-7331-EE40-BFB8-A351A156D713}"/>
              </a:ext>
            </a:extLst>
          </p:cNvPr>
          <p:cNvSpPr>
            <a:spLocks noGrp="1"/>
          </p:cNvSpPr>
          <p:nvPr>
            <p:ph type="title"/>
          </p:nvPr>
        </p:nvSpPr>
        <p:spPr/>
        <p:txBody>
          <a:bodyPr/>
          <a:lstStyle/>
          <a:p>
            <a:pPr algn="ctr"/>
            <a:r>
              <a:rPr lang="fr-FR" dirty="0"/>
              <a:t>Effet </a:t>
            </a:r>
            <a:r>
              <a:rPr lang="fr-FR" dirty="0" err="1"/>
              <a:t>nudge</a:t>
            </a:r>
            <a:r>
              <a:rPr lang="fr-FR" dirty="0"/>
              <a:t> : exemple</a:t>
            </a:r>
          </a:p>
        </p:txBody>
      </p:sp>
      <p:sp>
        <p:nvSpPr>
          <p:cNvPr id="8" name="ZoneTexte 7">
            <a:extLst>
              <a:ext uri="{FF2B5EF4-FFF2-40B4-BE49-F238E27FC236}">
                <a16:creationId xmlns:a16="http://schemas.microsoft.com/office/drawing/2014/main" id="{4C38F81C-E930-084B-9EA0-19C3F7B5FF74}"/>
              </a:ext>
            </a:extLst>
          </p:cNvPr>
          <p:cNvSpPr txBox="1"/>
          <p:nvPr/>
        </p:nvSpPr>
        <p:spPr>
          <a:xfrm>
            <a:off x="252412" y="5149641"/>
            <a:ext cx="8496051" cy="1015663"/>
          </a:xfrm>
          <a:prstGeom prst="rect">
            <a:avLst/>
          </a:prstGeom>
          <a:noFill/>
        </p:spPr>
        <p:txBody>
          <a:bodyPr wrap="square" rtlCol="0">
            <a:spAutoFit/>
          </a:bodyPr>
          <a:lstStyle/>
          <a:p>
            <a:pPr>
              <a:buNone/>
            </a:pPr>
            <a:r>
              <a:rPr lang="fr-FR" sz="2000" dirty="0"/>
              <a:t>A l’aéroport d’Amsterdam, de fausses mouches ont été apposées au fond des urinoirs afin d'inciter leurs utilisateurs à bien viser.</a:t>
            </a:r>
          </a:p>
          <a:p>
            <a:pPr>
              <a:buNone/>
            </a:pPr>
            <a:r>
              <a:rPr lang="fr-FR" sz="2000" dirty="0"/>
              <a:t>Résultat : réduction de 80 % des dépenses de nettoyage des toilettes.</a:t>
            </a:r>
          </a:p>
        </p:txBody>
      </p:sp>
      <p:pic>
        <p:nvPicPr>
          <p:cNvPr id="12" name="Image 11">
            <a:extLst>
              <a:ext uri="{FF2B5EF4-FFF2-40B4-BE49-F238E27FC236}">
                <a16:creationId xmlns:a16="http://schemas.microsoft.com/office/drawing/2014/main" id="{DCCF01F3-3774-3A4A-A755-F36CC05185B1}"/>
              </a:ext>
            </a:extLst>
          </p:cNvPr>
          <p:cNvPicPr>
            <a:picLocks noChangeAspect="1"/>
          </p:cNvPicPr>
          <p:nvPr/>
        </p:nvPicPr>
        <p:blipFill>
          <a:blip r:embed="rId2"/>
          <a:stretch>
            <a:fillRect/>
          </a:stretch>
        </p:blipFill>
        <p:spPr>
          <a:xfrm>
            <a:off x="1460376" y="1052736"/>
            <a:ext cx="6063952" cy="4057335"/>
          </a:xfrm>
          <a:prstGeom prst="rect">
            <a:avLst/>
          </a:prstGeom>
        </p:spPr>
      </p:pic>
      <p:grpSp>
        <p:nvGrpSpPr>
          <p:cNvPr id="15" name="Groupe 14">
            <a:extLst>
              <a:ext uri="{FF2B5EF4-FFF2-40B4-BE49-F238E27FC236}">
                <a16:creationId xmlns:a16="http://schemas.microsoft.com/office/drawing/2014/main" id="{F46100C5-494F-5D4D-A177-67CF4017B3CF}"/>
              </a:ext>
            </a:extLst>
          </p:cNvPr>
          <p:cNvGrpSpPr/>
          <p:nvPr/>
        </p:nvGrpSpPr>
        <p:grpSpPr>
          <a:xfrm>
            <a:off x="1619672" y="2645913"/>
            <a:ext cx="2448272" cy="999111"/>
            <a:chOff x="1619672" y="2645913"/>
            <a:chExt cx="2448272" cy="999111"/>
          </a:xfrm>
        </p:grpSpPr>
        <p:pic>
          <p:nvPicPr>
            <p:cNvPr id="10" name="Image 9">
              <a:extLst>
                <a:ext uri="{FF2B5EF4-FFF2-40B4-BE49-F238E27FC236}">
                  <a16:creationId xmlns:a16="http://schemas.microsoft.com/office/drawing/2014/main" id="{5C6CC0F9-7554-F44C-A060-EAD9C8A6D011}"/>
                </a:ext>
              </a:extLst>
            </p:cNvPr>
            <p:cNvPicPr>
              <a:picLocks noChangeAspect="1"/>
            </p:cNvPicPr>
            <p:nvPr/>
          </p:nvPicPr>
          <p:blipFill>
            <a:blip r:embed="rId3"/>
            <a:stretch>
              <a:fillRect/>
            </a:stretch>
          </p:blipFill>
          <p:spPr>
            <a:xfrm>
              <a:off x="1619672" y="2645913"/>
              <a:ext cx="1368152" cy="999111"/>
            </a:xfrm>
            <a:prstGeom prst="rect">
              <a:avLst/>
            </a:prstGeom>
          </p:spPr>
        </p:pic>
        <p:cxnSp>
          <p:nvCxnSpPr>
            <p:cNvPr id="14" name="Connecteur droit avec flèche 13">
              <a:extLst>
                <a:ext uri="{FF2B5EF4-FFF2-40B4-BE49-F238E27FC236}">
                  <a16:creationId xmlns:a16="http://schemas.microsoft.com/office/drawing/2014/main" id="{93DAD90B-5F79-BF47-B4F1-EFBFAA089B05}"/>
                </a:ext>
              </a:extLst>
            </p:cNvPr>
            <p:cNvCxnSpPr>
              <a:cxnSpLocks/>
            </p:cNvCxnSpPr>
            <p:nvPr/>
          </p:nvCxnSpPr>
          <p:spPr bwMode="auto">
            <a:xfrm>
              <a:off x="2987824" y="3153411"/>
              <a:ext cx="1080120" cy="203581"/>
            </a:xfrm>
            <a:prstGeom prst="straightConnector1">
              <a:avLst/>
            </a:prstGeom>
            <a:noFill/>
            <a:ln w="38100" cap="flat" cmpd="sng" algn="ctr">
              <a:solidFill>
                <a:schemeClr val="tx2"/>
              </a:solidFill>
              <a:prstDash val="solid"/>
              <a:round/>
              <a:headEnd type="none" w="med" len="med"/>
              <a:tailEnd type="triangle"/>
            </a:ln>
            <a:effectLst/>
          </p:spPr>
        </p:cxnSp>
      </p:grpSp>
    </p:spTree>
    <p:extLst>
      <p:ext uri="{BB962C8B-B14F-4D97-AF65-F5344CB8AC3E}">
        <p14:creationId xmlns:p14="http://schemas.microsoft.com/office/powerpoint/2010/main" val="1109937118"/>
      </p:ext>
    </p:ext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B7EB5-67A8-6047-89FD-4FB61F862DA0}"/>
              </a:ext>
            </a:extLst>
          </p:cNvPr>
          <p:cNvSpPr>
            <a:spLocks noGrp="1"/>
          </p:cNvSpPr>
          <p:nvPr>
            <p:ph type="title"/>
          </p:nvPr>
        </p:nvSpPr>
        <p:spPr>
          <a:xfrm>
            <a:off x="252413" y="360710"/>
            <a:ext cx="8642350" cy="908050"/>
          </a:xfrm>
        </p:spPr>
        <p:txBody>
          <a:bodyPr/>
          <a:lstStyle/>
          <a:p>
            <a:pPr algn="ctr"/>
            <a:r>
              <a:rPr lang="fr-FR" dirty="0"/>
              <a:t>Marketing social</a:t>
            </a:r>
          </a:p>
        </p:txBody>
      </p:sp>
      <p:sp>
        <p:nvSpPr>
          <p:cNvPr id="3" name="Espace réservé du contenu 2">
            <a:extLst>
              <a:ext uri="{FF2B5EF4-FFF2-40B4-BE49-F238E27FC236}">
                <a16:creationId xmlns:a16="http://schemas.microsoft.com/office/drawing/2014/main" id="{232584F1-463F-7341-99F6-F3954D69C0E3}"/>
              </a:ext>
            </a:extLst>
          </p:cNvPr>
          <p:cNvSpPr>
            <a:spLocks noGrp="1"/>
          </p:cNvSpPr>
          <p:nvPr>
            <p:ph idx="1"/>
          </p:nvPr>
        </p:nvSpPr>
        <p:spPr>
          <a:xfrm>
            <a:off x="683568" y="1600200"/>
            <a:ext cx="7920880" cy="4114800"/>
          </a:xfrm>
        </p:spPr>
        <p:txBody>
          <a:bodyPr/>
          <a:lstStyle/>
          <a:p>
            <a:pPr>
              <a:lnSpc>
                <a:spcPct val="150000"/>
              </a:lnSpc>
            </a:pPr>
            <a:r>
              <a:rPr lang="fr-FR" sz="2400" dirty="0"/>
              <a:t>Le marketing social recourt aux principes et aux techniques du marketing dans le but d'amener un public cible à accepter, rejeter, modifier ou délaisser volontairement un comportement dans son intérêt, dans l'intérêt d'un groupe ou dans l'intérêt de l'ensemble de la société.</a:t>
            </a:r>
          </a:p>
        </p:txBody>
      </p:sp>
    </p:spTree>
    <p:extLst>
      <p:ext uri="{BB962C8B-B14F-4D97-AF65-F5344CB8AC3E}">
        <p14:creationId xmlns:p14="http://schemas.microsoft.com/office/powerpoint/2010/main" val="750318098"/>
      </p:ext>
    </p:extLst>
  </p:cSld>
  <p:clrMapOvr>
    <a:masterClrMapping/>
  </p:clrMapOvr>
  <p:transition advClick="0"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69ABF75-B615-6F4D-8E33-FABD1C1102EA}"/>
              </a:ext>
            </a:extLst>
          </p:cNvPr>
          <p:cNvSpPr>
            <a:spLocks noGrp="1"/>
          </p:cNvSpPr>
          <p:nvPr>
            <p:ph type="title"/>
          </p:nvPr>
        </p:nvSpPr>
        <p:spPr>
          <a:xfrm>
            <a:off x="250825" y="410348"/>
            <a:ext cx="8642350" cy="681038"/>
          </a:xfrm>
        </p:spPr>
        <p:txBody>
          <a:bodyPr/>
          <a:lstStyle/>
          <a:p>
            <a:r>
              <a:rPr lang="fr-FR" sz="3200" dirty="0"/>
              <a:t>Passe sanitaire : cryptographie asymétrique</a:t>
            </a:r>
          </a:p>
        </p:txBody>
      </p:sp>
      <p:sp>
        <p:nvSpPr>
          <p:cNvPr id="8" name="Espace réservé du contenu 7">
            <a:extLst>
              <a:ext uri="{FF2B5EF4-FFF2-40B4-BE49-F238E27FC236}">
                <a16:creationId xmlns:a16="http://schemas.microsoft.com/office/drawing/2014/main" id="{04029C35-46F6-DC4E-B0BC-4A02654582F9}"/>
              </a:ext>
            </a:extLst>
          </p:cNvPr>
          <p:cNvSpPr>
            <a:spLocks noGrp="1"/>
          </p:cNvSpPr>
          <p:nvPr>
            <p:ph idx="1"/>
          </p:nvPr>
        </p:nvSpPr>
        <p:spPr>
          <a:xfrm>
            <a:off x="791580" y="1916832"/>
            <a:ext cx="4374486" cy="864096"/>
          </a:xfrm>
        </p:spPr>
        <p:txBody>
          <a:bodyPr/>
          <a:lstStyle/>
          <a:p>
            <a:r>
              <a:rPr lang="fr-FR" sz="1500"/>
              <a:t>une </a:t>
            </a:r>
            <a:r>
              <a:rPr lang="fr-FR" sz="1500" b="1"/>
              <a:t>clé privée </a:t>
            </a:r>
            <a:r>
              <a:rPr lang="fr-FR" sz="1500"/>
              <a:t>sert à signer le certificat</a:t>
            </a:r>
          </a:p>
          <a:p>
            <a:r>
              <a:rPr lang="fr-FR" sz="1500"/>
              <a:t>une </a:t>
            </a:r>
            <a:r>
              <a:rPr lang="fr-FR" sz="1500" b="1"/>
              <a:t>clé publique </a:t>
            </a:r>
            <a:r>
              <a:rPr lang="fr-FR" sz="1500"/>
              <a:t>sert à vérifier cette signature</a:t>
            </a:r>
          </a:p>
        </p:txBody>
      </p:sp>
      <p:pic>
        <p:nvPicPr>
          <p:cNvPr id="1026" name="Picture 2" descr="Certificat Covid numérique, éléments">
            <a:extLst>
              <a:ext uri="{FF2B5EF4-FFF2-40B4-BE49-F238E27FC236}">
                <a16:creationId xmlns:a16="http://schemas.microsoft.com/office/drawing/2014/main" id="{4D6C151C-8854-2444-AC15-15929CFEB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50290"/>
            <a:ext cx="4374486" cy="291632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7">
            <a:extLst>
              <a:ext uri="{FF2B5EF4-FFF2-40B4-BE49-F238E27FC236}">
                <a16:creationId xmlns:a16="http://schemas.microsoft.com/office/drawing/2014/main" id="{320DB16D-28B6-E841-A951-A896D47EE386}"/>
              </a:ext>
            </a:extLst>
          </p:cNvPr>
          <p:cNvSpPr txBox="1">
            <a:spLocks/>
          </p:cNvSpPr>
          <p:nvPr/>
        </p:nvSpPr>
        <p:spPr bwMode="auto">
          <a:xfrm>
            <a:off x="5382090" y="2040033"/>
            <a:ext cx="275430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292100" indent="-292100" algn="l" rtl="0" eaLnBrk="0" fontAlgn="base" hangingPunct="0">
              <a:spcBef>
                <a:spcPct val="20000"/>
              </a:spcBef>
              <a:spcAft>
                <a:spcPct val="0"/>
              </a:spcAft>
              <a:buClr>
                <a:srgbClr val="EF2B2F"/>
              </a:buClr>
              <a:buFont typeface="Wingdings" charset="0"/>
              <a:buChar char="l"/>
              <a:defRPr sz="2800">
                <a:solidFill>
                  <a:schemeClr val="tx1"/>
                </a:solidFill>
                <a:latin typeface="+mn-lt"/>
                <a:ea typeface="ＭＳ Ｐゴシック" charset="-128"/>
                <a:cs typeface="ＭＳ Ｐゴシック" charset="-128"/>
              </a:defRPr>
            </a:lvl1pPr>
            <a:lvl2pPr marL="673100" indent="-190500" algn="l" rtl="0" eaLnBrk="0" fontAlgn="base" hangingPunct="0">
              <a:spcBef>
                <a:spcPct val="20000"/>
              </a:spcBef>
              <a:spcAft>
                <a:spcPct val="0"/>
              </a:spcAft>
              <a:buClr>
                <a:srgbClr val="0E1B8D"/>
              </a:buClr>
              <a:buFont typeface="Wingdings" charset="0"/>
              <a:buChar char="n"/>
              <a:defRPr sz="2400">
                <a:solidFill>
                  <a:schemeClr val="tx1"/>
                </a:solidFill>
                <a:latin typeface="+mn-lt"/>
                <a:ea typeface="ＭＳ Ｐゴシック" charset="-128"/>
              </a:defRPr>
            </a:lvl2pPr>
            <a:lvl3pPr marL="1054100" indent="-190500" algn="l" rtl="0" eaLnBrk="0" fontAlgn="base" hangingPunct="0">
              <a:spcBef>
                <a:spcPct val="20000"/>
              </a:spcBef>
              <a:spcAft>
                <a:spcPct val="0"/>
              </a:spcAft>
              <a:buClr>
                <a:schemeClr val="tx1"/>
              </a:buClr>
              <a:buSzPct val="120000"/>
              <a:buFont typeface="Arial" charset="0"/>
              <a:buChar char="-"/>
              <a:defRPr sz="2400">
                <a:solidFill>
                  <a:schemeClr val="tx1"/>
                </a:solidFill>
                <a:latin typeface="+mn-lt"/>
                <a:ea typeface="ＭＳ Ｐゴシック" charset="-128"/>
              </a:defRPr>
            </a:lvl3pPr>
            <a:lvl4pPr marL="16065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4pPr>
            <a:lvl5pPr marL="20256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5pPr>
            <a:lvl6pPr marL="24828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6pPr>
            <a:lvl7pPr marL="29400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7pPr>
            <a:lvl8pPr marL="33972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8pPr>
            <a:lvl9pPr marL="3854450" indent="-228600" algn="l" rtl="0" eaLnBrk="0" fontAlgn="base" hangingPunct="0">
              <a:spcBef>
                <a:spcPct val="20000"/>
              </a:spcBef>
              <a:spcAft>
                <a:spcPct val="0"/>
              </a:spcAft>
              <a:buChar char="»"/>
              <a:defRPr sz="2000">
                <a:solidFill>
                  <a:schemeClr val="tx1"/>
                </a:solidFill>
                <a:latin typeface="R Frutiger Roman" charset="0"/>
                <a:ea typeface="ＭＳ Ｐゴシック" charset="-128"/>
              </a:defRPr>
            </a:lvl9pPr>
          </a:lstStyle>
          <a:p>
            <a:pPr>
              <a:buFont typeface="Police système Courant"/>
              <a:buChar char="→"/>
            </a:pPr>
            <a:r>
              <a:rPr lang="fr-FR" sz="1500" b="1" kern="0"/>
              <a:t>document infalsifiable</a:t>
            </a:r>
          </a:p>
        </p:txBody>
      </p:sp>
    </p:spTree>
    <p:extLst>
      <p:ext uri="{BB962C8B-B14F-4D97-AF65-F5344CB8AC3E}">
        <p14:creationId xmlns:p14="http://schemas.microsoft.com/office/powerpoint/2010/main" val="2723874798"/>
      </p:ext>
    </p:extLst>
  </p:cSld>
  <p:clrMapOvr>
    <a:masterClrMapping/>
  </p:clrMapOvr>
  <p:transition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969F72E-C842-C344-990C-AC345005CC38}"/>
              </a:ext>
            </a:extLst>
          </p:cNvPr>
          <p:cNvSpPr>
            <a:spLocks noGrp="1"/>
          </p:cNvSpPr>
          <p:nvPr>
            <p:ph type="ctrTitle"/>
          </p:nvPr>
        </p:nvSpPr>
        <p:spPr>
          <a:xfrm>
            <a:off x="685800" y="2186863"/>
            <a:ext cx="7772400" cy="965597"/>
          </a:xfrm>
        </p:spPr>
        <p:txBody>
          <a:bodyPr/>
          <a:lstStyle/>
          <a:p>
            <a:r>
              <a:rPr lang="fr-FR"/>
              <a:t>Perspectives</a:t>
            </a:r>
          </a:p>
        </p:txBody>
      </p:sp>
      <p:sp>
        <p:nvSpPr>
          <p:cNvPr id="3" name="ZoneTexte 2">
            <a:extLst>
              <a:ext uri="{FF2B5EF4-FFF2-40B4-BE49-F238E27FC236}">
                <a16:creationId xmlns:a16="http://schemas.microsoft.com/office/drawing/2014/main" id="{F21739A3-0538-A346-B1D8-8915C55CD61F}"/>
              </a:ext>
            </a:extLst>
          </p:cNvPr>
          <p:cNvSpPr txBox="1"/>
          <p:nvPr/>
        </p:nvSpPr>
        <p:spPr>
          <a:xfrm>
            <a:off x="1601670" y="3314142"/>
            <a:ext cx="5940660" cy="872034"/>
          </a:xfrm>
          <a:prstGeom prst="rect">
            <a:avLst/>
          </a:prstGeom>
          <a:solidFill>
            <a:srgbClr val="DDEDF8"/>
          </a:solidFill>
        </p:spPr>
        <p:txBody>
          <a:bodyPr wrap="square" rtlCol="0">
            <a:spAutoFit/>
          </a:bodyPr>
          <a:lstStyle/>
          <a:p>
            <a:pPr>
              <a:lnSpc>
                <a:spcPct val="150000"/>
              </a:lnSpc>
              <a:buNone/>
            </a:pPr>
            <a:r>
              <a:rPr lang="fr-FR" sz="1800"/>
              <a:t>Un carnet de vaccination intégré</a:t>
            </a:r>
          </a:p>
          <a:p>
            <a:pPr>
              <a:lnSpc>
                <a:spcPct val="150000"/>
              </a:lnSpc>
              <a:buNone/>
            </a:pPr>
            <a:r>
              <a:rPr lang="fr-FR" sz="1800"/>
              <a:t>Un carnet de vaccination du citoyen européen</a:t>
            </a:r>
          </a:p>
        </p:txBody>
      </p:sp>
    </p:spTree>
    <p:extLst>
      <p:ext uri="{BB962C8B-B14F-4D97-AF65-F5344CB8AC3E}">
        <p14:creationId xmlns:p14="http://schemas.microsoft.com/office/powerpoint/2010/main" val="3956975086"/>
      </p:ext>
    </p:extLst>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443A3-B4AF-5440-9436-C8A91200DF97}"/>
              </a:ext>
            </a:extLst>
          </p:cNvPr>
          <p:cNvSpPr>
            <a:spLocks noGrp="1"/>
          </p:cNvSpPr>
          <p:nvPr>
            <p:ph type="title"/>
          </p:nvPr>
        </p:nvSpPr>
        <p:spPr>
          <a:xfrm>
            <a:off x="380380" y="548680"/>
            <a:ext cx="8569647" cy="681038"/>
          </a:xfrm>
        </p:spPr>
        <p:txBody>
          <a:bodyPr/>
          <a:lstStyle/>
          <a:p>
            <a:r>
              <a:rPr lang="fr-FR" dirty="0"/>
              <a:t>E-Santé</a:t>
            </a:r>
          </a:p>
        </p:txBody>
      </p:sp>
      <p:sp>
        <p:nvSpPr>
          <p:cNvPr id="7" name="Espace réservé du contenu 6">
            <a:extLst>
              <a:ext uri="{FF2B5EF4-FFF2-40B4-BE49-F238E27FC236}">
                <a16:creationId xmlns:a16="http://schemas.microsoft.com/office/drawing/2014/main" id="{EFA7AD1A-CE85-0340-ADDF-3BD504236713}"/>
              </a:ext>
            </a:extLst>
          </p:cNvPr>
          <p:cNvSpPr>
            <a:spLocks noGrp="1"/>
          </p:cNvSpPr>
          <p:nvPr>
            <p:ph idx="1"/>
          </p:nvPr>
        </p:nvSpPr>
        <p:spPr>
          <a:xfrm>
            <a:off x="1007604" y="2510898"/>
            <a:ext cx="7315200" cy="1263588"/>
          </a:xfrm>
        </p:spPr>
        <p:txBody>
          <a:bodyPr/>
          <a:lstStyle/>
          <a:p>
            <a:r>
              <a:rPr lang="fr-FR"/>
              <a:t>Selon l’Organisation mondiale de la santé, la e-santé désigne les services du numérique au service du bien-être de la personne.</a:t>
            </a:r>
          </a:p>
          <a:p>
            <a:endParaRPr lang="fr-FR"/>
          </a:p>
        </p:txBody>
      </p:sp>
    </p:spTree>
    <p:extLst>
      <p:ext uri="{BB962C8B-B14F-4D97-AF65-F5344CB8AC3E}">
        <p14:creationId xmlns:p14="http://schemas.microsoft.com/office/powerpoint/2010/main" val="1681639236"/>
      </p:ext>
    </p:extLst>
  </p:cSld>
  <p:clrMapOvr>
    <a:masterClrMapping/>
  </p:clrMapOvr>
  <p:transition advClick="0" advTm="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D5AB083-1AC3-7944-9507-A40D0F5817D0}"/>
              </a:ext>
            </a:extLst>
          </p:cNvPr>
          <p:cNvSpPr>
            <a:spLocks noGrp="1"/>
          </p:cNvSpPr>
          <p:nvPr>
            <p:ph type="ctrTitle"/>
          </p:nvPr>
        </p:nvSpPr>
        <p:spPr>
          <a:xfrm>
            <a:off x="251520" y="2286000"/>
            <a:ext cx="8496944" cy="1287463"/>
          </a:xfrm>
        </p:spPr>
        <p:txBody>
          <a:bodyPr/>
          <a:lstStyle/>
          <a:p>
            <a:r>
              <a:rPr lang="fr-FR" sz="3200" dirty="0"/>
              <a:t>Intégration à l’Espace Numérique de Santé</a:t>
            </a:r>
            <a:br>
              <a:rPr lang="fr-FR" sz="3200" dirty="0"/>
            </a:br>
            <a:r>
              <a:rPr lang="fr-FR" sz="3200" dirty="0"/>
              <a:t>(ENS)</a:t>
            </a:r>
          </a:p>
        </p:txBody>
      </p:sp>
      <p:sp>
        <p:nvSpPr>
          <p:cNvPr id="5" name="Sous-titre 4">
            <a:extLst>
              <a:ext uri="{FF2B5EF4-FFF2-40B4-BE49-F238E27FC236}">
                <a16:creationId xmlns:a16="http://schemas.microsoft.com/office/drawing/2014/main" id="{487D7295-23F6-204A-9662-D0FAB3DC63C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903101574"/>
      </p:ext>
    </p:extLst>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64BA86-5B7D-E64A-BFDC-B231ED526216}"/>
              </a:ext>
            </a:extLst>
          </p:cNvPr>
          <p:cNvSpPr>
            <a:spLocks noGrp="1"/>
          </p:cNvSpPr>
          <p:nvPr>
            <p:ph type="title"/>
          </p:nvPr>
        </p:nvSpPr>
        <p:spPr>
          <a:xfrm>
            <a:off x="557554" y="541123"/>
            <a:ext cx="8028892" cy="681038"/>
          </a:xfrm>
        </p:spPr>
        <p:txBody>
          <a:bodyPr/>
          <a:lstStyle/>
          <a:p>
            <a:r>
              <a:rPr lang="fr-FR" dirty="0"/>
              <a:t>Ce qu’apporte l’ENS à une application</a:t>
            </a:r>
            <a:endParaRPr lang="fr-FR" noProof="0" dirty="0"/>
          </a:p>
        </p:txBody>
      </p:sp>
      <p:sp>
        <p:nvSpPr>
          <p:cNvPr id="3" name="Espace réservé du contenu 2">
            <a:extLst>
              <a:ext uri="{FF2B5EF4-FFF2-40B4-BE49-F238E27FC236}">
                <a16:creationId xmlns:a16="http://schemas.microsoft.com/office/drawing/2014/main" id="{F1FE1574-4DB7-5A46-8739-8707BAD9111E}"/>
              </a:ext>
            </a:extLst>
          </p:cNvPr>
          <p:cNvSpPr>
            <a:spLocks noGrp="1"/>
          </p:cNvSpPr>
          <p:nvPr>
            <p:ph idx="1"/>
          </p:nvPr>
        </p:nvSpPr>
        <p:spPr>
          <a:xfrm>
            <a:off x="791580" y="1905580"/>
            <a:ext cx="7776864" cy="3791672"/>
          </a:xfrm>
        </p:spPr>
        <p:txBody>
          <a:bodyPr/>
          <a:lstStyle/>
          <a:p>
            <a:pPr>
              <a:spcBef>
                <a:spcPts val="1260"/>
              </a:spcBef>
            </a:pPr>
            <a:r>
              <a:rPr lang="fr-FR" sz="1500"/>
              <a:t>Un référencement (sécurité, interopérabilité et éthique)</a:t>
            </a:r>
          </a:p>
          <a:p>
            <a:pPr>
              <a:spcBef>
                <a:spcPts val="1260"/>
              </a:spcBef>
            </a:pPr>
            <a:r>
              <a:rPr lang="fr-FR" sz="1500"/>
              <a:t>La possibilité d’importer ou d’exporter :</a:t>
            </a:r>
          </a:p>
          <a:p>
            <a:pPr lvl="1">
              <a:spcBef>
                <a:spcPts val="1260"/>
              </a:spcBef>
            </a:pPr>
            <a:r>
              <a:rPr lang="fr-FR" sz="1200"/>
              <a:t>quelques mesures de santé</a:t>
            </a:r>
          </a:p>
          <a:p>
            <a:pPr lvl="1">
              <a:spcBef>
                <a:spcPts val="1260"/>
              </a:spcBef>
            </a:pPr>
            <a:r>
              <a:rPr lang="fr-FR" sz="1200"/>
              <a:t>des réponses textuelles à un questionnaire santé</a:t>
            </a:r>
          </a:p>
          <a:p>
            <a:pPr lvl="1">
              <a:spcBef>
                <a:spcPts val="1260"/>
              </a:spcBef>
            </a:pPr>
            <a:r>
              <a:rPr lang="fr-FR" sz="1200"/>
              <a:t>un historique vaccinal</a:t>
            </a:r>
          </a:p>
          <a:p>
            <a:pPr lvl="1">
              <a:spcBef>
                <a:spcPts val="1260"/>
              </a:spcBef>
            </a:pPr>
            <a:r>
              <a:rPr lang="fr-FR" sz="1200"/>
              <a:t>des documents d’expression personnelle dans le Dossier médical partagé (DMP)</a:t>
            </a:r>
          </a:p>
          <a:p>
            <a:pPr lvl="1">
              <a:spcBef>
                <a:spcPts val="1260"/>
              </a:spcBef>
            </a:pPr>
            <a:r>
              <a:rPr lang="fr-FR" sz="1200"/>
              <a:t>des entrées d’agenda</a:t>
            </a:r>
          </a:p>
          <a:p>
            <a:pPr marL="0" indent="0">
              <a:spcBef>
                <a:spcPts val="1260"/>
              </a:spcBef>
              <a:buNone/>
            </a:pPr>
            <a:r>
              <a:rPr lang="fr-FR" sz="1500"/>
              <a:t>Les imports et exports sont conditionnés par des règles strictes :</a:t>
            </a:r>
          </a:p>
          <a:p>
            <a:pPr>
              <a:spcBef>
                <a:spcPts val="1260"/>
              </a:spcBef>
            </a:pPr>
            <a:r>
              <a:rPr lang="fr-FR" sz="1500"/>
              <a:t>d’appariement avec un compte ENS</a:t>
            </a:r>
          </a:p>
          <a:p>
            <a:pPr>
              <a:spcBef>
                <a:spcPts val="1260"/>
              </a:spcBef>
            </a:pPr>
            <a:r>
              <a:rPr lang="fr-FR" sz="1500"/>
              <a:t>d’attribution volontaire de droits d’accès à l’application</a:t>
            </a:r>
          </a:p>
          <a:p>
            <a:pPr lvl="1">
              <a:spcBef>
                <a:spcPts val="1260"/>
              </a:spcBef>
            </a:pPr>
            <a:endParaRPr lang="fr-FR" sz="1200"/>
          </a:p>
        </p:txBody>
      </p:sp>
      <p:sp>
        <p:nvSpPr>
          <p:cNvPr id="4" name="ZoneTexte 3">
            <a:extLst>
              <a:ext uri="{FF2B5EF4-FFF2-40B4-BE49-F238E27FC236}">
                <a16:creationId xmlns:a16="http://schemas.microsoft.com/office/drawing/2014/main" id="{CA694030-8C0C-AB4A-A734-0A0B367EFE0C}"/>
              </a:ext>
            </a:extLst>
          </p:cNvPr>
          <p:cNvSpPr txBox="1"/>
          <p:nvPr/>
        </p:nvSpPr>
        <p:spPr>
          <a:xfrm>
            <a:off x="1601671" y="5319211"/>
            <a:ext cx="184731" cy="507831"/>
          </a:xfrm>
          <a:prstGeom prst="rect">
            <a:avLst/>
          </a:prstGeom>
          <a:noFill/>
        </p:spPr>
        <p:txBody>
          <a:bodyPr wrap="none" rtlCol="0">
            <a:spAutoFit/>
          </a:bodyPr>
          <a:lstStyle/>
          <a:p>
            <a:pPr>
              <a:buNone/>
            </a:pPr>
            <a:endParaRPr lang="fr-FR" sz="2700"/>
          </a:p>
        </p:txBody>
      </p:sp>
    </p:spTree>
    <p:extLst>
      <p:ext uri="{BB962C8B-B14F-4D97-AF65-F5344CB8AC3E}">
        <p14:creationId xmlns:p14="http://schemas.microsoft.com/office/powerpoint/2010/main" val="1171135663"/>
      </p:ext>
    </p:extLst>
  </p:cSld>
  <p:clrMapOvr>
    <a:masterClrMapping/>
  </p:clrMapOvr>
  <p:transition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F65A00A-C3F1-2F4C-837D-C8DCA0CBF2F0}"/>
              </a:ext>
            </a:extLst>
          </p:cNvPr>
          <p:cNvSpPr>
            <a:spLocks noGrp="1"/>
          </p:cNvSpPr>
          <p:nvPr>
            <p:ph type="ctrTitle"/>
          </p:nvPr>
        </p:nvSpPr>
        <p:spPr/>
        <p:txBody>
          <a:bodyPr/>
          <a:lstStyle/>
          <a:p>
            <a:r>
              <a:rPr lang="fr-FR"/>
              <a:t>Le carnet de vaccination numérique</a:t>
            </a:r>
            <a:br>
              <a:rPr lang="fr-FR"/>
            </a:br>
            <a:r>
              <a:rPr lang="fr-FR"/>
              <a:t>du citoyen européen</a:t>
            </a:r>
          </a:p>
        </p:txBody>
      </p:sp>
      <p:sp>
        <p:nvSpPr>
          <p:cNvPr id="5" name="Sous-titre 4">
            <a:extLst>
              <a:ext uri="{FF2B5EF4-FFF2-40B4-BE49-F238E27FC236}">
                <a16:creationId xmlns:a16="http://schemas.microsoft.com/office/drawing/2014/main" id="{6ECDC8C5-F434-3D48-A847-9047B226119A}"/>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24862712"/>
      </p:ext>
    </p:extLst>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que 9" descr="Docteur">
            <a:extLst>
              <a:ext uri="{FF2B5EF4-FFF2-40B4-BE49-F238E27FC236}">
                <a16:creationId xmlns:a16="http://schemas.microsoft.com/office/drawing/2014/main" id="{164E6B39-1FEF-4874-A4D0-124DDB149C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1273" y="2231384"/>
            <a:ext cx="685800" cy="685800"/>
          </a:xfrm>
          <a:prstGeom prst="rect">
            <a:avLst/>
          </a:prstGeom>
        </p:spPr>
      </p:pic>
      <p:pic>
        <p:nvPicPr>
          <p:cNvPr id="35" name="Graphique 10" descr="Profil mâle">
            <a:extLst>
              <a:ext uri="{FF2B5EF4-FFF2-40B4-BE49-F238E27FC236}">
                <a16:creationId xmlns:a16="http://schemas.microsoft.com/office/drawing/2014/main" id="{2FCF7859-8494-412F-AFC4-A83A48A106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3094" y="2259877"/>
            <a:ext cx="685800" cy="685800"/>
          </a:xfrm>
          <a:prstGeom prst="rect">
            <a:avLst/>
          </a:prstGeom>
        </p:spPr>
      </p:pic>
      <p:pic>
        <p:nvPicPr>
          <p:cNvPr id="36" name="Graphique 11" descr="Base de données">
            <a:extLst>
              <a:ext uri="{FF2B5EF4-FFF2-40B4-BE49-F238E27FC236}">
                <a16:creationId xmlns:a16="http://schemas.microsoft.com/office/drawing/2014/main" id="{A2674034-14AC-4276-B3C3-6B93C1B6E1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6639" y="4217648"/>
            <a:ext cx="685800" cy="685800"/>
          </a:xfrm>
          <a:prstGeom prst="rect">
            <a:avLst/>
          </a:prstGeom>
        </p:spPr>
      </p:pic>
      <p:pic>
        <p:nvPicPr>
          <p:cNvPr id="37" name="Graphique 12" descr="Décollage">
            <a:extLst>
              <a:ext uri="{FF2B5EF4-FFF2-40B4-BE49-F238E27FC236}">
                <a16:creationId xmlns:a16="http://schemas.microsoft.com/office/drawing/2014/main" id="{D061B345-5927-4FB5-94F5-30162E60943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72599" y="2287823"/>
            <a:ext cx="685800" cy="685800"/>
          </a:xfrm>
          <a:prstGeom prst="rect">
            <a:avLst/>
          </a:prstGeom>
        </p:spPr>
      </p:pic>
      <p:sp>
        <p:nvSpPr>
          <p:cNvPr id="38" name="ZoneTexte 13">
            <a:extLst>
              <a:ext uri="{FF2B5EF4-FFF2-40B4-BE49-F238E27FC236}">
                <a16:creationId xmlns:a16="http://schemas.microsoft.com/office/drawing/2014/main" id="{6CE33C3B-A2B8-4D9A-BC3A-2CCF27C8A5CF}"/>
              </a:ext>
            </a:extLst>
          </p:cNvPr>
          <p:cNvSpPr txBox="1"/>
          <p:nvPr/>
        </p:nvSpPr>
        <p:spPr>
          <a:xfrm>
            <a:off x="997488" y="1970339"/>
            <a:ext cx="2058686" cy="300082"/>
          </a:xfrm>
          <a:prstGeom prst="rect">
            <a:avLst/>
          </a:prstGeom>
          <a:solidFill>
            <a:srgbClr val="D3E8F9"/>
          </a:solidFill>
        </p:spPr>
        <p:txBody>
          <a:bodyPr wrap="squar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Professionnel de santé</a:t>
            </a:r>
          </a:p>
        </p:txBody>
      </p:sp>
      <p:pic>
        <p:nvPicPr>
          <p:cNvPr id="39" name="Graphique 14" descr="Ampoule et engrenage">
            <a:extLst>
              <a:ext uri="{FF2B5EF4-FFF2-40B4-BE49-F238E27FC236}">
                <a16:creationId xmlns:a16="http://schemas.microsoft.com/office/drawing/2014/main" id="{6DD08CEA-2B08-47B4-BB58-0EFEB45B4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70099" y="4217648"/>
            <a:ext cx="685800" cy="685800"/>
          </a:xfrm>
          <a:prstGeom prst="rect">
            <a:avLst/>
          </a:prstGeom>
        </p:spPr>
      </p:pic>
      <p:pic>
        <p:nvPicPr>
          <p:cNvPr id="40" name="Graphique 15" descr="Serveur avec un remplissage uni">
            <a:extLst>
              <a:ext uri="{FF2B5EF4-FFF2-40B4-BE49-F238E27FC236}">
                <a16:creationId xmlns:a16="http://schemas.microsoft.com/office/drawing/2014/main" id="{F8D824E8-ED7E-4A71-BD76-980B63403CA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96669" y="2925794"/>
            <a:ext cx="685800" cy="685800"/>
          </a:xfrm>
          <a:prstGeom prst="rect">
            <a:avLst/>
          </a:prstGeom>
        </p:spPr>
      </p:pic>
      <p:pic>
        <p:nvPicPr>
          <p:cNvPr id="41" name="Graphique 16" descr="Serveur avec un remplissage uni">
            <a:extLst>
              <a:ext uri="{FF2B5EF4-FFF2-40B4-BE49-F238E27FC236}">
                <a16:creationId xmlns:a16="http://schemas.microsoft.com/office/drawing/2014/main" id="{DD58998F-E5B1-4B1C-8878-F74B21CCB2A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83094" y="2865707"/>
            <a:ext cx="685800" cy="685800"/>
          </a:xfrm>
          <a:prstGeom prst="rect">
            <a:avLst/>
          </a:prstGeom>
        </p:spPr>
      </p:pic>
      <p:pic>
        <p:nvPicPr>
          <p:cNvPr id="42" name="Graphique 17" descr="Serveur avec un remplissage uni">
            <a:extLst>
              <a:ext uri="{FF2B5EF4-FFF2-40B4-BE49-F238E27FC236}">
                <a16:creationId xmlns:a16="http://schemas.microsoft.com/office/drawing/2014/main" id="{E4BD4419-08AC-416D-B8B3-2584D5ECE8F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72599" y="2865707"/>
            <a:ext cx="685800" cy="685800"/>
          </a:xfrm>
          <a:prstGeom prst="rect">
            <a:avLst/>
          </a:prstGeom>
        </p:spPr>
      </p:pic>
      <p:pic>
        <p:nvPicPr>
          <p:cNvPr id="43" name="Graphique 18" descr="Base de données">
            <a:extLst>
              <a:ext uri="{FF2B5EF4-FFF2-40B4-BE49-F238E27FC236}">
                <a16:creationId xmlns:a16="http://schemas.microsoft.com/office/drawing/2014/main" id="{4773B746-9D91-4C20-8213-25CB71718EA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37767" y="4219804"/>
            <a:ext cx="685800" cy="685800"/>
          </a:xfrm>
          <a:prstGeom prst="rect">
            <a:avLst/>
          </a:prstGeom>
        </p:spPr>
      </p:pic>
      <p:pic>
        <p:nvPicPr>
          <p:cNvPr id="44" name="Graphique 19" descr="Base de données">
            <a:extLst>
              <a:ext uri="{FF2B5EF4-FFF2-40B4-BE49-F238E27FC236}">
                <a16:creationId xmlns:a16="http://schemas.microsoft.com/office/drawing/2014/main" id="{DF540AD4-F059-49C0-AD9C-99DCA6BE581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68896" y="4217648"/>
            <a:ext cx="685800" cy="685800"/>
          </a:xfrm>
          <a:prstGeom prst="rect">
            <a:avLst/>
          </a:prstGeom>
        </p:spPr>
      </p:pic>
      <p:sp>
        <p:nvSpPr>
          <p:cNvPr id="45" name="ZoneTexte 20">
            <a:extLst>
              <a:ext uri="{FF2B5EF4-FFF2-40B4-BE49-F238E27FC236}">
                <a16:creationId xmlns:a16="http://schemas.microsoft.com/office/drawing/2014/main" id="{C45D90B2-EA08-4181-93E4-62B241470806}"/>
              </a:ext>
            </a:extLst>
          </p:cNvPr>
          <p:cNvSpPr txBox="1"/>
          <p:nvPr/>
        </p:nvSpPr>
        <p:spPr>
          <a:xfrm>
            <a:off x="3802762" y="1974379"/>
            <a:ext cx="771365" cy="300082"/>
          </a:xfrm>
          <a:prstGeom prst="rect">
            <a:avLst/>
          </a:prstGeom>
          <a:solidFill>
            <a:srgbClr val="D3E8F9"/>
          </a:solidFill>
        </p:spPr>
        <p:txBody>
          <a:bodyPr wrap="non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Citoyen</a:t>
            </a:r>
          </a:p>
        </p:txBody>
      </p:sp>
      <p:sp>
        <p:nvSpPr>
          <p:cNvPr id="46" name="ZoneTexte 21">
            <a:extLst>
              <a:ext uri="{FF2B5EF4-FFF2-40B4-BE49-F238E27FC236}">
                <a16:creationId xmlns:a16="http://schemas.microsoft.com/office/drawing/2014/main" id="{12BD5EF5-1EB0-453D-A0CF-A6BEADFEE1B5}"/>
              </a:ext>
            </a:extLst>
          </p:cNvPr>
          <p:cNvSpPr txBox="1"/>
          <p:nvPr/>
        </p:nvSpPr>
        <p:spPr>
          <a:xfrm>
            <a:off x="5154441" y="1979863"/>
            <a:ext cx="1560042" cy="300082"/>
          </a:xfrm>
          <a:prstGeom prst="rect">
            <a:avLst/>
          </a:prstGeom>
          <a:solidFill>
            <a:srgbClr val="D3E8F9"/>
          </a:solidFill>
        </p:spPr>
        <p:txBody>
          <a:bodyPr wrap="non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Autres utilisateurs</a:t>
            </a:r>
          </a:p>
        </p:txBody>
      </p:sp>
      <p:sp>
        <p:nvSpPr>
          <p:cNvPr id="47" name="ZoneTexte 22">
            <a:extLst>
              <a:ext uri="{FF2B5EF4-FFF2-40B4-BE49-F238E27FC236}">
                <a16:creationId xmlns:a16="http://schemas.microsoft.com/office/drawing/2014/main" id="{9CDF8CF2-89A6-4CEA-9523-D50FC001D55F}"/>
              </a:ext>
            </a:extLst>
          </p:cNvPr>
          <p:cNvSpPr txBox="1"/>
          <p:nvPr/>
        </p:nvSpPr>
        <p:spPr>
          <a:xfrm>
            <a:off x="6424446" y="2929218"/>
            <a:ext cx="1819962" cy="507831"/>
          </a:xfrm>
          <a:prstGeom prst="rect">
            <a:avLst/>
          </a:prstGeom>
          <a:solidFill>
            <a:srgbClr val="D3E8F9"/>
          </a:solidFill>
        </p:spPr>
        <p:txBody>
          <a:bodyPr wrap="squar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Présentation adaptée à l’utilisateur</a:t>
            </a:r>
          </a:p>
        </p:txBody>
      </p:sp>
      <p:sp>
        <p:nvSpPr>
          <p:cNvPr id="48" name="ZoneTexte 23">
            <a:extLst>
              <a:ext uri="{FF2B5EF4-FFF2-40B4-BE49-F238E27FC236}">
                <a16:creationId xmlns:a16="http://schemas.microsoft.com/office/drawing/2014/main" id="{6605F9AD-212A-4168-9E0B-A688BC6CFD07}"/>
              </a:ext>
            </a:extLst>
          </p:cNvPr>
          <p:cNvSpPr txBox="1"/>
          <p:nvPr/>
        </p:nvSpPr>
        <p:spPr>
          <a:xfrm>
            <a:off x="4804266" y="4950749"/>
            <a:ext cx="3440142" cy="923330"/>
          </a:xfrm>
          <a:prstGeom prst="rect">
            <a:avLst/>
          </a:prstGeom>
          <a:solidFill>
            <a:srgbClr val="D3E8F9"/>
          </a:solidFill>
        </p:spPr>
        <p:txBody>
          <a:bodyPr wrap="squar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Entrepôts de données</a:t>
            </a:r>
          </a:p>
          <a:p>
            <a:pPr eaLnBrk="1" fontAlgn="auto" hangingPunct="1">
              <a:spcBef>
                <a:spcPts val="0"/>
              </a:spcBef>
              <a:spcAft>
                <a:spcPts val="0"/>
              </a:spcAft>
              <a:buNone/>
              <a:defRPr/>
            </a:pPr>
            <a:r>
              <a:rPr lang="fr-FR" sz="1350" i="1">
                <a:solidFill>
                  <a:srgbClr val="4D4D4D"/>
                </a:solidFill>
                <a:latin typeface="Arial"/>
              </a:rPr>
              <a:t>Enregistrement et consolidation</a:t>
            </a:r>
          </a:p>
          <a:p>
            <a:pPr eaLnBrk="1" fontAlgn="auto" hangingPunct="1">
              <a:spcBef>
                <a:spcPts val="0"/>
              </a:spcBef>
              <a:spcAft>
                <a:spcPts val="0"/>
              </a:spcAft>
              <a:buNone/>
              <a:defRPr/>
            </a:pPr>
            <a:r>
              <a:rPr lang="fr-FR" sz="1350" i="1">
                <a:solidFill>
                  <a:srgbClr val="4D4D4D"/>
                </a:solidFill>
                <a:latin typeface="Arial"/>
              </a:rPr>
              <a:t>Échange avec systèmes d’information tiers</a:t>
            </a:r>
          </a:p>
        </p:txBody>
      </p:sp>
      <p:sp>
        <p:nvSpPr>
          <p:cNvPr id="49" name="ZoneTexte 24">
            <a:extLst>
              <a:ext uri="{FF2B5EF4-FFF2-40B4-BE49-F238E27FC236}">
                <a16:creationId xmlns:a16="http://schemas.microsoft.com/office/drawing/2014/main" id="{7D21122D-765D-4821-BD4F-78B0D491CE6B}"/>
              </a:ext>
            </a:extLst>
          </p:cNvPr>
          <p:cNvSpPr txBox="1"/>
          <p:nvPr/>
        </p:nvSpPr>
        <p:spPr>
          <a:xfrm>
            <a:off x="895934" y="4936606"/>
            <a:ext cx="3348372" cy="507831"/>
          </a:xfrm>
          <a:prstGeom prst="rect">
            <a:avLst/>
          </a:prstGeom>
          <a:solidFill>
            <a:srgbClr val="D3E8F9"/>
          </a:solidFill>
        </p:spPr>
        <p:txBody>
          <a:bodyPr wrap="square" rtlCol="0">
            <a:spAutoFit/>
          </a:bodyPr>
          <a:lstStyle/>
          <a:p>
            <a:pPr algn="ctr" defTabSz="685800" eaLnBrk="1" fontAlgn="auto" hangingPunct="1">
              <a:spcBef>
                <a:spcPts val="0"/>
              </a:spcBef>
              <a:spcAft>
                <a:spcPts val="0"/>
              </a:spcAft>
              <a:buNone/>
              <a:defRPr/>
            </a:pPr>
            <a:r>
              <a:rPr lang="fr-FR" sz="1350" kern="0">
                <a:solidFill>
                  <a:srgbClr val="4D4D4D"/>
                </a:solidFill>
                <a:latin typeface="Arial"/>
                <a:ea typeface="+mn-ea"/>
                <a:cs typeface="+mn-cs"/>
              </a:rPr>
              <a:t>Aide à la décision personnalisée conforme à la politique vaccinale du pays</a:t>
            </a:r>
          </a:p>
        </p:txBody>
      </p:sp>
      <p:pic>
        <p:nvPicPr>
          <p:cNvPr id="50" name="Graphique 25" descr="Ampoule et engrenage">
            <a:extLst>
              <a:ext uri="{FF2B5EF4-FFF2-40B4-BE49-F238E27FC236}">
                <a16:creationId xmlns:a16="http://schemas.microsoft.com/office/drawing/2014/main" id="{F6C9D9FC-75C4-4122-B78C-46106415F20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64863" y="4205660"/>
            <a:ext cx="685800" cy="685800"/>
          </a:xfrm>
          <a:prstGeom prst="rect">
            <a:avLst/>
          </a:prstGeom>
        </p:spPr>
      </p:pic>
      <p:pic>
        <p:nvPicPr>
          <p:cNvPr id="51" name="Graphique 26" descr="Ampoule et engrenage">
            <a:extLst>
              <a:ext uri="{FF2B5EF4-FFF2-40B4-BE49-F238E27FC236}">
                <a16:creationId xmlns:a16="http://schemas.microsoft.com/office/drawing/2014/main" id="{5A0C1347-B826-491D-9755-D0E6ABF34D0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735289" y="4228944"/>
            <a:ext cx="685800" cy="685800"/>
          </a:xfrm>
          <a:prstGeom prst="rect">
            <a:avLst/>
          </a:prstGeom>
        </p:spPr>
      </p:pic>
      <p:sp>
        <p:nvSpPr>
          <p:cNvPr id="52" name="Rectangle : coins arrondis 27">
            <a:extLst>
              <a:ext uri="{FF2B5EF4-FFF2-40B4-BE49-F238E27FC236}">
                <a16:creationId xmlns:a16="http://schemas.microsoft.com/office/drawing/2014/main" id="{4B758BBC-DAB5-4A88-B6A1-C5DA777D40DC}"/>
              </a:ext>
            </a:extLst>
          </p:cNvPr>
          <p:cNvSpPr/>
          <p:nvPr/>
        </p:nvSpPr>
        <p:spPr>
          <a:xfrm>
            <a:off x="861827" y="3625250"/>
            <a:ext cx="7382580" cy="484748"/>
          </a:xfrm>
          <a:prstGeom prst="roundRect">
            <a:avLst/>
          </a:prstGeom>
          <a:solidFill>
            <a:srgbClr val="D3E8F9"/>
          </a:solidFill>
          <a:ln w="6350" cap="flat" cmpd="sng" algn="ctr">
            <a:solidFill>
              <a:srgbClr val="1EC08A"/>
            </a:solidFill>
            <a:prstDash val="solid"/>
            <a:miter lim="800000"/>
          </a:ln>
          <a:effectLst/>
        </p:spPr>
        <p:txBody>
          <a:bodyPr rtlCol="0" anchor="ctr"/>
          <a:lstStyle/>
          <a:p>
            <a:pPr algn="ctr" defTabSz="685800" eaLnBrk="1" fontAlgn="auto" hangingPunct="1">
              <a:spcBef>
                <a:spcPts val="0"/>
              </a:spcBef>
              <a:spcAft>
                <a:spcPts val="0"/>
              </a:spcAft>
              <a:buNone/>
              <a:defRPr/>
            </a:pPr>
            <a:r>
              <a:rPr lang="fr-FR" sz="1350" b="1" kern="0">
                <a:solidFill>
                  <a:srgbClr val="4D4D4D"/>
                </a:solidFill>
                <a:latin typeface="Arial"/>
                <a:ea typeface="+mn-ea"/>
                <a:cs typeface="+mn-cs"/>
              </a:rPr>
              <a:t>Cadre d’interopérabilité</a:t>
            </a:r>
          </a:p>
        </p:txBody>
      </p:sp>
      <p:sp>
        <p:nvSpPr>
          <p:cNvPr id="27" name="Titre 1">
            <a:extLst>
              <a:ext uri="{FF2B5EF4-FFF2-40B4-BE49-F238E27FC236}">
                <a16:creationId xmlns:a16="http://schemas.microsoft.com/office/drawing/2014/main" id="{78B30536-5E5B-7747-8161-01050D2F32EA}"/>
              </a:ext>
            </a:extLst>
          </p:cNvPr>
          <p:cNvSpPr>
            <a:spLocks noGrp="1"/>
          </p:cNvSpPr>
          <p:nvPr>
            <p:ph type="title"/>
          </p:nvPr>
        </p:nvSpPr>
        <p:spPr>
          <a:xfrm>
            <a:off x="252414" y="1019770"/>
            <a:ext cx="8642350" cy="681038"/>
          </a:xfrm>
        </p:spPr>
        <p:txBody>
          <a:bodyPr/>
          <a:lstStyle/>
          <a:p>
            <a:pPr algn="ctr"/>
            <a:r>
              <a:rPr lang="fr-FR">
                <a:solidFill>
                  <a:srgbClr val="104E80"/>
                </a:solidFill>
              </a:rPr>
              <a:t>Différents usages dans différents pays</a:t>
            </a:r>
          </a:p>
        </p:txBody>
      </p:sp>
    </p:spTree>
    <p:extLst>
      <p:ext uri="{BB962C8B-B14F-4D97-AF65-F5344CB8AC3E}">
        <p14:creationId xmlns:p14="http://schemas.microsoft.com/office/powerpoint/2010/main" val="3495032830"/>
      </p:ext>
    </p:extLst>
  </p:cSld>
  <p:clrMapOvr>
    <a:masterClrMapping/>
  </p:clrMapOvr>
  <p:transition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00869E9-2095-2441-B80F-BCAC29B8F353}"/>
              </a:ext>
            </a:extLst>
          </p:cNvPr>
          <p:cNvPicPr>
            <a:picLocks noChangeAspect="1"/>
          </p:cNvPicPr>
          <p:nvPr/>
        </p:nvPicPr>
        <p:blipFill>
          <a:blip r:embed="rId2"/>
          <a:stretch>
            <a:fillRect/>
          </a:stretch>
        </p:blipFill>
        <p:spPr>
          <a:xfrm>
            <a:off x="575556" y="1031581"/>
            <a:ext cx="3713495" cy="4794839"/>
          </a:xfrm>
          <a:prstGeom prst="rect">
            <a:avLst/>
          </a:prstGeom>
          <a:ln>
            <a:solidFill>
              <a:schemeClr val="tx1"/>
            </a:solidFill>
          </a:ln>
        </p:spPr>
      </p:pic>
      <p:sp>
        <p:nvSpPr>
          <p:cNvPr id="5" name="ZoneTexte 23">
            <a:extLst>
              <a:ext uri="{FF2B5EF4-FFF2-40B4-BE49-F238E27FC236}">
                <a16:creationId xmlns:a16="http://schemas.microsoft.com/office/drawing/2014/main" id="{E403FF89-C88E-8A46-9A61-93596E5BA326}"/>
              </a:ext>
            </a:extLst>
          </p:cNvPr>
          <p:cNvSpPr txBox="1"/>
          <p:nvPr/>
        </p:nvSpPr>
        <p:spPr>
          <a:xfrm>
            <a:off x="5128302" y="2736502"/>
            <a:ext cx="3440142" cy="715581"/>
          </a:xfrm>
          <a:prstGeom prst="rect">
            <a:avLst/>
          </a:prstGeom>
          <a:solidFill>
            <a:srgbClr val="D3E8F9"/>
          </a:solidFill>
        </p:spPr>
        <p:txBody>
          <a:bodyPr wrap="square" rtlCol="0">
            <a:spAutoFit/>
          </a:bodyPr>
          <a:lstStyle/>
          <a:p>
            <a:pPr algn="ctr" eaLnBrk="1" fontAlgn="auto" hangingPunct="1">
              <a:spcBef>
                <a:spcPts val="0"/>
              </a:spcBef>
              <a:spcAft>
                <a:spcPts val="0"/>
              </a:spcAft>
              <a:buNone/>
              <a:defRPr/>
            </a:pPr>
            <a:r>
              <a:rPr lang="fr-FR" sz="1350" kern="0">
                <a:solidFill>
                  <a:srgbClr val="4D4D4D"/>
                </a:solidFill>
                <a:latin typeface="Arial"/>
                <a:ea typeface="+mn-ea"/>
                <a:cs typeface="+mn-cs"/>
              </a:rPr>
              <a:t>Encodage de l’historique vaccinal dans un QR code et importation possible dans un système d’information tiers</a:t>
            </a:r>
            <a:endParaRPr lang="fr-FR" sz="1350" i="1">
              <a:solidFill>
                <a:srgbClr val="4D4D4D"/>
              </a:solidFill>
              <a:latin typeface="Arial"/>
            </a:endParaRPr>
          </a:p>
        </p:txBody>
      </p:sp>
    </p:spTree>
    <p:extLst>
      <p:ext uri="{BB962C8B-B14F-4D97-AF65-F5344CB8AC3E}">
        <p14:creationId xmlns:p14="http://schemas.microsoft.com/office/powerpoint/2010/main" val="459071903"/>
      </p:ext>
    </p:extLst>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Des données pour surveiller et agir</a:t>
            </a:r>
          </a:p>
        </p:txBody>
      </p:sp>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4294770728"/>
      </p:ext>
    </p:extLst>
  </p:cSld>
  <p:clrMapOvr>
    <a:masterClrMapping/>
  </p:clrMapOvr>
  <p:transition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Piloter la gestion de la vaccination</a:t>
            </a:r>
          </a:p>
        </p:txBody>
      </p:sp>
      <p:sp>
        <p:nvSpPr>
          <p:cNvPr id="3" name="Espace réservé du contenu 2"/>
          <p:cNvSpPr>
            <a:spLocks noGrp="1"/>
          </p:cNvSpPr>
          <p:nvPr>
            <p:ph idx="1"/>
          </p:nvPr>
        </p:nvSpPr>
        <p:spPr>
          <a:xfrm>
            <a:off x="683568" y="1312168"/>
            <a:ext cx="7774632" cy="4421088"/>
          </a:xfrm>
        </p:spPr>
        <p:txBody>
          <a:bodyPr/>
          <a:lstStyle/>
          <a:p>
            <a:r>
              <a:rPr lang="fr-FR" sz="2000" dirty="0"/>
              <a:t>Consolidation possible des données dans un territoire de santé</a:t>
            </a:r>
          </a:p>
          <a:p>
            <a:endParaRPr lang="fr-FR" sz="2000" dirty="0"/>
          </a:p>
          <a:p>
            <a:r>
              <a:rPr lang="fr-FR" sz="2000" dirty="0"/>
              <a:t>Détection des territoires avec une couverture vaccinale basse</a:t>
            </a:r>
          </a:p>
          <a:p>
            <a:pPr marL="0" indent="0">
              <a:buNone/>
            </a:pPr>
            <a:endParaRPr lang="fr-FR" sz="2000" dirty="0"/>
          </a:p>
          <a:p>
            <a:r>
              <a:rPr lang="fr-FR" sz="2000" dirty="0"/>
              <a:t>Calculer l’impact d’une nouvelle recommandation sur la consommation de vaccins, anticipation du risque de pénurie</a:t>
            </a:r>
          </a:p>
        </p:txBody>
      </p:sp>
      <p:sp>
        <p:nvSpPr>
          <p:cNvPr id="4" name="ZoneTexte 3"/>
          <p:cNvSpPr txBox="1"/>
          <p:nvPr/>
        </p:nvSpPr>
        <p:spPr>
          <a:xfrm>
            <a:off x="611560" y="4149080"/>
            <a:ext cx="7920880" cy="707886"/>
          </a:xfrm>
          <a:prstGeom prst="rect">
            <a:avLst/>
          </a:prstGeom>
          <a:noFill/>
        </p:spPr>
        <p:txBody>
          <a:bodyPr wrap="square" rtlCol="0">
            <a:spAutoFit/>
          </a:bodyPr>
          <a:lstStyle/>
          <a:p>
            <a:pPr>
              <a:buNone/>
            </a:pPr>
            <a:r>
              <a:rPr lang="fr-FR" sz="2000" dirty="0"/>
              <a:t>Exemple : connaître le nombre d’enfants de 6  à 8 mois voyageant en zone épidémique pour la rougeole</a:t>
            </a:r>
          </a:p>
        </p:txBody>
      </p:sp>
    </p:spTree>
    <p:extLst>
      <p:ext uri="{BB962C8B-B14F-4D97-AF65-F5344CB8AC3E}">
        <p14:creationId xmlns:p14="http://schemas.microsoft.com/office/powerpoint/2010/main" val="3472420376"/>
      </p:ext>
    </p:extLst>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88702"/>
            <a:ext cx="8642350" cy="1196082"/>
          </a:xfrm>
        </p:spPr>
        <p:txBody>
          <a:bodyPr/>
          <a:lstStyle/>
          <a:p>
            <a:r>
              <a:rPr lang="fr-FR" sz="3200" dirty="0"/>
              <a:t>Mieux connaître le circuit logistique et clinique du vaccin</a:t>
            </a:r>
          </a:p>
        </p:txBody>
      </p:sp>
      <p:sp>
        <p:nvSpPr>
          <p:cNvPr id="3" name="Espace réservé du contenu 2"/>
          <p:cNvSpPr>
            <a:spLocks noGrp="1"/>
          </p:cNvSpPr>
          <p:nvPr>
            <p:ph idx="1"/>
          </p:nvPr>
        </p:nvSpPr>
        <p:spPr>
          <a:xfrm>
            <a:off x="611560" y="1978496"/>
            <a:ext cx="8064896" cy="3250704"/>
          </a:xfrm>
        </p:spPr>
        <p:txBody>
          <a:bodyPr/>
          <a:lstStyle/>
          <a:p>
            <a:r>
              <a:rPr lang="fr-FR" sz="2000" dirty="0"/>
              <a:t>Où, quand, à qui et par qui le vaccin a été administré</a:t>
            </a:r>
          </a:p>
          <a:p>
            <a:pPr marL="0" indent="0">
              <a:buNone/>
            </a:pPr>
            <a:endParaRPr lang="fr-FR" sz="2000" dirty="0"/>
          </a:p>
          <a:p>
            <a:r>
              <a:rPr lang="fr-FR" sz="2000" dirty="0"/>
              <a:t>Délai sortie de la chaine de production - administration</a:t>
            </a:r>
          </a:p>
          <a:p>
            <a:endParaRPr lang="fr-FR" sz="2000" dirty="0"/>
          </a:p>
          <a:p>
            <a:r>
              <a:rPr lang="fr-FR" sz="2000" dirty="0"/>
              <a:t>Délai entre la délivrance par le pharmacien et l’administration</a:t>
            </a:r>
          </a:p>
          <a:p>
            <a:endParaRPr lang="fr-FR" sz="2000" dirty="0"/>
          </a:p>
          <a:p>
            <a:r>
              <a:rPr lang="fr-FR" sz="2000" dirty="0"/>
              <a:t>Prévention des fraudes et de l’utilisation de faux vaccins</a:t>
            </a:r>
          </a:p>
          <a:p>
            <a:pPr marL="0" indent="0">
              <a:buNone/>
            </a:pPr>
            <a:endParaRPr lang="fr-FR" sz="2000" dirty="0"/>
          </a:p>
          <a:p>
            <a:endParaRPr lang="fr-FR" sz="2000" dirty="0"/>
          </a:p>
        </p:txBody>
      </p:sp>
    </p:spTree>
    <p:extLst>
      <p:ext uri="{BB962C8B-B14F-4D97-AF65-F5344CB8AC3E}">
        <p14:creationId xmlns:p14="http://schemas.microsoft.com/office/powerpoint/2010/main" val="29649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1"/>
          <p:cNvSpPr>
            <a:spLocks noGrp="1"/>
          </p:cNvSpPr>
          <p:nvPr>
            <p:ph type="title"/>
          </p:nvPr>
        </p:nvSpPr>
        <p:spPr/>
        <p:txBody>
          <a:bodyPr/>
          <a:lstStyle/>
          <a:p>
            <a:r>
              <a:rPr lang="fr-FR" sz="3200" dirty="0">
                <a:latin typeface="Arial" charset="0"/>
                <a:ea typeface="ＭＳ Ｐゴシック" charset="0"/>
                <a:cs typeface="ＭＳ Ｐゴシック" charset="0"/>
              </a:rPr>
              <a:t>Pharmacovigilance renforcée</a:t>
            </a:r>
          </a:p>
        </p:txBody>
      </p:sp>
      <p:sp>
        <p:nvSpPr>
          <p:cNvPr id="139267" name="Espace réservé du contenu 2"/>
          <p:cNvSpPr>
            <a:spLocks noGrp="1"/>
          </p:cNvSpPr>
          <p:nvPr>
            <p:ph idx="1"/>
          </p:nvPr>
        </p:nvSpPr>
        <p:spPr>
          <a:xfrm>
            <a:off x="539874" y="1196752"/>
            <a:ext cx="7992566" cy="4896544"/>
          </a:xfrm>
        </p:spPr>
        <p:txBody>
          <a:bodyPr/>
          <a:lstStyle/>
          <a:p>
            <a:pPr>
              <a:lnSpc>
                <a:spcPct val="140000"/>
              </a:lnSpc>
            </a:pPr>
            <a:r>
              <a:rPr lang="fr-FR" sz="2000" dirty="0">
                <a:latin typeface="Arial" charset="0"/>
                <a:ea typeface="ＭＳ Ｐゴシック" charset="0"/>
                <a:cs typeface="ＭＳ Ｐゴシック" charset="0"/>
                <a:sym typeface="Wingdings 3" charset="0"/>
              </a:rPr>
              <a:t>Initiée par le vaccinateur ou automatisée (vaccin PGR)</a:t>
            </a:r>
          </a:p>
          <a:p>
            <a:pPr>
              <a:lnSpc>
                <a:spcPct val="140000"/>
              </a:lnSpc>
            </a:pPr>
            <a:r>
              <a:rPr lang="fr-FR" sz="2000" dirty="0">
                <a:latin typeface="Arial" charset="0"/>
                <a:ea typeface="ＭＳ Ｐゴシック" charset="0"/>
                <a:cs typeface="ＭＳ Ｐゴシック" charset="0"/>
                <a:sym typeface="Wingdings 3" charset="0"/>
              </a:rPr>
              <a:t>Participation de la personne vaccinée : confiance +++</a:t>
            </a:r>
          </a:p>
          <a:p>
            <a:pPr>
              <a:lnSpc>
                <a:spcPct val="140000"/>
              </a:lnSpc>
            </a:pPr>
            <a:r>
              <a:rPr lang="fr-FR" sz="2000" dirty="0">
                <a:latin typeface="Arial" charset="0"/>
                <a:ea typeface="ＭＳ Ｐゴシック" charset="0"/>
                <a:cs typeface="ＭＳ Ｐゴシック" charset="0"/>
                <a:sym typeface="Wingdings 3" charset="0"/>
              </a:rPr>
              <a:t>Renvoi simplifié de l’information par le vacciné : email, SMS</a:t>
            </a:r>
          </a:p>
          <a:p>
            <a:pPr>
              <a:lnSpc>
                <a:spcPct val="140000"/>
              </a:lnSpc>
            </a:pPr>
            <a:r>
              <a:rPr lang="fr-FR" sz="2000" dirty="0">
                <a:latin typeface="Arial" charset="0"/>
                <a:ea typeface="ＭＳ Ｐゴシック" charset="0"/>
                <a:cs typeface="ＭＳ Ｐゴシック" charset="0"/>
                <a:sym typeface="Wingdings 3" charset="0"/>
              </a:rPr>
              <a:t>Intégration des réponses dans un tableau de bord intégré dans l’interface du vaccinateur</a:t>
            </a:r>
          </a:p>
          <a:p>
            <a:pPr>
              <a:lnSpc>
                <a:spcPct val="140000"/>
              </a:lnSpc>
            </a:pPr>
            <a:r>
              <a:rPr lang="fr-FR" sz="2000" dirty="0" err="1">
                <a:latin typeface="Arial" charset="0"/>
                <a:ea typeface="ＭＳ Ｐゴシック" charset="0"/>
                <a:cs typeface="ＭＳ Ｐゴシック" charset="0"/>
                <a:sym typeface="Wingdings 3" charset="0"/>
              </a:rPr>
              <a:t>Rétroinformation</a:t>
            </a:r>
            <a:r>
              <a:rPr lang="fr-FR" sz="2000" dirty="0">
                <a:latin typeface="Arial" charset="0"/>
                <a:ea typeface="ＭＳ Ｐゴシック" charset="0"/>
                <a:cs typeface="ＭＳ Ｐゴシック" charset="0"/>
                <a:sym typeface="Wingdings 3" charset="0"/>
              </a:rPr>
              <a:t> des personnes vaccinées et visualisation de leur participation</a:t>
            </a:r>
          </a:p>
          <a:p>
            <a:pPr>
              <a:lnSpc>
                <a:spcPct val="140000"/>
              </a:lnSpc>
            </a:pPr>
            <a:r>
              <a:rPr lang="fr-FR" sz="2000" dirty="0">
                <a:latin typeface="Arial" charset="0"/>
                <a:ea typeface="ＭＳ Ｐゴシック" charset="0"/>
                <a:cs typeface="ＭＳ Ｐゴシック" charset="0"/>
                <a:sym typeface="Wingdings 3" charset="0"/>
              </a:rPr>
              <a:t>Tableau de bord destiné au centre régional de pharmacovigilance</a:t>
            </a:r>
          </a:p>
        </p:txBody>
      </p:sp>
    </p:spTree>
    <p:extLst>
      <p:ext uri="{BB962C8B-B14F-4D97-AF65-F5344CB8AC3E}">
        <p14:creationId xmlns:p14="http://schemas.microsoft.com/office/powerpoint/2010/main" val="369894223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88702"/>
            <a:ext cx="8642350" cy="908050"/>
          </a:xfrm>
        </p:spPr>
        <p:txBody>
          <a:bodyPr/>
          <a:lstStyle/>
          <a:p>
            <a:r>
              <a:rPr lang="fr-FR" sz="3200" dirty="0"/>
              <a:t>Possibilités offertes par le contact direct des personnes vaccinées</a:t>
            </a:r>
          </a:p>
        </p:txBody>
      </p:sp>
      <p:sp>
        <p:nvSpPr>
          <p:cNvPr id="3" name="Espace réservé du contenu 2"/>
          <p:cNvSpPr>
            <a:spLocks noGrp="1"/>
          </p:cNvSpPr>
          <p:nvPr>
            <p:ph idx="1"/>
          </p:nvPr>
        </p:nvSpPr>
        <p:spPr>
          <a:xfrm>
            <a:off x="611560" y="1600200"/>
            <a:ext cx="7846640" cy="4114800"/>
          </a:xfrm>
        </p:spPr>
        <p:txBody>
          <a:bodyPr/>
          <a:lstStyle/>
          <a:p>
            <a:r>
              <a:rPr lang="fr-FR" sz="2400" dirty="0"/>
              <a:t>Retrait de lots. Exemple : </a:t>
            </a:r>
            <a:r>
              <a:rPr lang="fr-FR" sz="2400" dirty="0" err="1"/>
              <a:t>Meningitec</a:t>
            </a:r>
            <a:r>
              <a:rPr lang="fr-FR" sz="2400" dirty="0"/>
              <a:t> - Envoi d’un message à tous les titulaires d’un CVE ayant reçu (ou dont les enfants ont reçu) l’un des lots retirés</a:t>
            </a:r>
          </a:p>
          <a:p>
            <a:endParaRPr lang="fr-FR" sz="2400" dirty="0"/>
          </a:p>
          <a:p>
            <a:r>
              <a:rPr lang="fr-FR" sz="2400" dirty="0"/>
              <a:t>Epidémie : inviter les personnes à risque à contacter leur médecin pour mettre à jour leur vaccination</a:t>
            </a:r>
          </a:p>
          <a:p>
            <a:endParaRPr lang="fr-FR" sz="2400" dirty="0"/>
          </a:p>
          <a:p>
            <a:r>
              <a:rPr lang="fr-FR" sz="2400" dirty="0"/>
              <a:t>Prévenir la survenue d’effets indésirables</a:t>
            </a:r>
          </a:p>
        </p:txBody>
      </p:sp>
    </p:spTree>
    <p:extLst>
      <p:ext uri="{BB962C8B-B14F-4D97-AF65-F5344CB8AC3E}">
        <p14:creationId xmlns:p14="http://schemas.microsoft.com/office/powerpoint/2010/main" val="3184485174"/>
      </p:ext>
    </p:extLst>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969F72E-C842-C344-990C-AC345005CC38}"/>
              </a:ext>
            </a:extLst>
          </p:cNvPr>
          <p:cNvSpPr>
            <a:spLocks noGrp="1"/>
          </p:cNvSpPr>
          <p:nvPr>
            <p:ph type="ctrTitle"/>
          </p:nvPr>
        </p:nvSpPr>
        <p:spPr/>
        <p:txBody>
          <a:bodyPr/>
          <a:lstStyle/>
          <a:p>
            <a:r>
              <a:rPr lang="fr-FR" sz="3200" dirty="0"/>
              <a:t>Vaccination et numérique : les enjeux</a:t>
            </a:r>
          </a:p>
        </p:txBody>
      </p:sp>
      <p:sp>
        <p:nvSpPr>
          <p:cNvPr id="5" name="Sous-titre 4">
            <a:extLst>
              <a:ext uri="{FF2B5EF4-FFF2-40B4-BE49-F238E27FC236}">
                <a16:creationId xmlns:a16="http://schemas.microsoft.com/office/drawing/2014/main" id="{0186760A-988A-5B41-945A-94470E54986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648776343"/>
      </p:ext>
    </p:extLst>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144462"/>
            <a:ext cx="8642350" cy="1052289"/>
          </a:xfrm>
        </p:spPr>
        <p:txBody>
          <a:bodyPr/>
          <a:lstStyle/>
          <a:p>
            <a:r>
              <a:rPr lang="fr-FR" sz="3200" dirty="0"/>
              <a:t>Détecter un événement anormal et désamorcer les polémiques</a:t>
            </a:r>
          </a:p>
        </p:txBody>
      </p:sp>
      <p:sp>
        <p:nvSpPr>
          <p:cNvPr id="3" name="Espace réservé du contenu 2"/>
          <p:cNvSpPr>
            <a:spLocks noGrp="1"/>
          </p:cNvSpPr>
          <p:nvPr>
            <p:ph idx="1"/>
          </p:nvPr>
        </p:nvSpPr>
        <p:spPr>
          <a:xfrm>
            <a:off x="539552" y="1762472"/>
            <a:ext cx="7918648" cy="4114800"/>
          </a:xfrm>
        </p:spPr>
        <p:txBody>
          <a:bodyPr/>
          <a:lstStyle/>
          <a:p>
            <a:r>
              <a:rPr lang="fr-FR" sz="2400" dirty="0"/>
              <a:t>Exemple 1 : détection rapide d’une association entre </a:t>
            </a:r>
            <a:r>
              <a:rPr lang="fr-FR" sz="2400" dirty="0" err="1"/>
              <a:t>Pandemrix</a:t>
            </a:r>
            <a:r>
              <a:rPr lang="fr-FR" sz="2400" dirty="0"/>
              <a:t> et narcolepsie</a:t>
            </a:r>
          </a:p>
          <a:p>
            <a:endParaRPr lang="fr-FR" sz="2400" dirty="0"/>
          </a:p>
          <a:p>
            <a:r>
              <a:rPr lang="fr-FR" sz="2400" dirty="0"/>
              <a:t>Exemple 2 : détection rapide et précise des cas d’invagination intestinale après vaccination contre les </a:t>
            </a:r>
            <a:r>
              <a:rPr lang="fr-FR" sz="2400" dirty="0" err="1"/>
              <a:t>rotavirus</a:t>
            </a:r>
            <a:endParaRPr lang="fr-FR" sz="2400" dirty="0"/>
          </a:p>
        </p:txBody>
      </p:sp>
      <p:sp>
        <p:nvSpPr>
          <p:cNvPr id="4" name="Text Box 24"/>
          <p:cNvSpPr txBox="1">
            <a:spLocks noChangeArrowheads="1"/>
          </p:cNvSpPr>
          <p:nvPr/>
        </p:nvSpPr>
        <p:spPr bwMode="auto">
          <a:xfrm>
            <a:off x="1187624" y="4797152"/>
            <a:ext cx="6768752" cy="833178"/>
          </a:xfrm>
          <a:prstGeom prst="rect">
            <a:avLst/>
          </a:prstGeom>
          <a:solidFill>
            <a:schemeClr val="accent1">
              <a:lumMod val="20000"/>
              <a:lumOff val="80000"/>
            </a:schemeClr>
          </a:solidFill>
          <a:ln w="9525">
            <a:noFill/>
            <a:miter lim="800000"/>
            <a:headEnd/>
            <a:tailEnd/>
          </a:ln>
          <a:effectLst/>
        </p:spPr>
        <p:txBody>
          <a:bodyPr wrap="squar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buFont typeface="Symbol" charset="0"/>
              <a:buNone/>
              <a:defRPr/>
            </a:pPr>
            <a:r>
              <a:rPr lang="fr-FR" sz="2400" dirty="0">
                <a:solidFill>
                  <a:srgbClr val="000000"/>
                </a:solidFill>
              </a:rPr>
              <a:t>Prise en charge précoce d’un événement grave et désamorçage des polémiques</a:t>
            </a:r>
          </a:p>
        </p:txBody>
      </p:sp>
    </p:spTree>
    <p:extLst>
      <p:ext uri="{BB962C8B-B14F-4D97-AF65-F5344CB8AC3E}">
        <p14:creationId xmlns:p14="http://schemas.microsoft.com/office/powerpoint/2010/main" val="33121426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144462"/>
            <a:ext cx="8642350" cy="1268313"/>
          </a:xfrm>
        </p:spPr>
        <p:txBody>
          <a:bodyPr/>
          <a:lstStyle/>
          <a:p>
            <a:r>
              <a:rPr lang="fr-FR" sz="3200" dirty="0"/>
              <a:t>Prévention ou réduction des conséquences des effets indésirables post-vaccinaux</a:t>
            </a:r>
          </a:p>
        </p:txBody>
      </p:sp>
      <p:sp>
        <p:nvSpPr>
          <p:cNvPr id="3" name="Espace réservé du contenu 2"/>
          <p:cNvSpPr>
            <a:spLocks noGrp="1"/>
          </p:cNvSpPr>
          <p:nvPr>
            <p:ph idx="1"/>
          </p:nvPr>
        </p:nvSpPr>
        <p:spPr>
          <a:xfrm>
            <a:off x="611560" y="1844824"/>
            <a:ext cx="7848872" cy="3312368"/>
          </a:xfrm>
        </p:spPr>
        <p:txBody>
          <a:bodyPr/>
          <a:lstStyle/>
          <a:p>
            <a:pPr>
              <a:lnSpc>
                <a:spcPct val="120000"/>
              </a:lnSpc>
            </a:pPr>
            <a:r>
              <a:rPr lang="fr-FR" sz="2400" dirty="0"/>
              <a:t>Exemple : vaccination contre les </a:t>
            </a:r>
            <a:r>
              <a:rPr lang="fr-FR" sz="2400" dirty="0" err="1"/>
              <a:t>rotavirus</a:t>
            </a:r>
            <a:br>
              <a:rPr lang="fr-FR" sz="2400" dirty="0"/>
            </a:br>
            <a:br>
              <a:rPr lang="fr-FR" sz="2400" dirty="0"/>
            </a:br>
            <a:r>
              <a:rPr lang="fr-FR" sz="2400" dirty="0"/>
              <a:t>Envoi d’un SMS aux parents 3 jours après l’injection pour prévenir du risque d’invagination intestinale et donner la conduite à tenir si des symptômes évocateurs apparaissent</a:t>
            </a:r>
          </a:p>
        </p:txBody>
      </p:sp>
    </p:spTree>
    <p:extLst>
      <p:ext uri="{BB962C8B-B14F-4D97-AF65-F5344CB8AC3E}">
        <p14:creationId xmlns:p14="http://schemas.microsoft.com/office/powerpoint/2010/main" val="27196081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Exemple d’intervention</a:t>
            </a:r>
            <a:br>
              <a:rPr lang="fr-FR" dirty="0"/>
            </a:br>
            <a:r>
              <a:rPr lang="fr-FR" dirty="0"/>
              <a:t> Epidémie de rougeole à Bordeaux</a:t>
            </a:r>
          </a:p>
        </p:txBody>
      </p:sp>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3596715985"/>
      </p:ext>
    </p:extLst>
  </p:cSld>
  <p:clrMapOvr>
    <a:masterClrMapping/>
  </p:clrMapOvr>
  <p:transition advClick="0"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88702"/>
            <a:ext cx="8642350" cy="908050"/>
          </a:xfrm>
        </p:spPr>
        <p:txBody>
          <a:bodyPr/>
          <a:lstStyle/>
          <a:p>
            <a:r>
              <a:rPr lang="fr-FR" dirty="0"/>
              <a:t>Données disponibles insuffisantes</a:t>
            </a:r>
          </a:p>
        </p:txBody>
      </p:sp>
      <p:sp>
        <p:nvSpPr>
          <p:cNvPr id="3" name="Espace réservé du contenu 2"/>
          <p:cNvSpPr>
            <a:spLocks noGrp="1"/>
          </p:cNvSpPr>
          <p:nvPr>
            <p:ph idx="1"/>
          </p:nvPr>
        </p:nvSpPr>
        <p:spPr>
          <a:xfrm>
            <a:off x="899592" y="1600200"/>
            <a:ext cx="7558608" cy="3052936"/>
          </a:xfrm>
        </p:spPr>
        <p:txBody>
          <a:bodyPr/>
          <a:lstStyle/>
          <a:p>
            <a:r>
              <a:rPr lang="fr-FR" sz="2400" dirty="0"/>
              <a:t>Très peu de données disponibles</a:t>
            </a:r>
          </a:p>
          <a:p>
            <a:endParaRPr lang="fr-FR" sz="2400" dirty="0"/>
          </a:p>
          <a:p>
            <a:r>
              <a:rPr lang="fr-FR" sz="2400" dirty="0"/>
              <a:t>&gt; 50 % des cas : données déclaratives</a:t>
            </a:r>
          </a:p>
          <a:p>
            <a:endParaRPr lang="fr-FR" sz="2400" dirty="0"/>
          </a:p>
          <a:p>
            <a:r>
              <a:rPr lang="fr-FR" sz="2400" dirty="0"/>
              <a:t>Si documentation : dates d’administration des doses non disponibles</a:t>
            </a:r>
          </a:p>
        </p:txBody>
      </p:sp>
    </p:spTree>
    <p:extLst>
      <p:ext uri="{BB962C8B-B14F-4D97-AF65-F5344CB8AC3E}">
        <p14:creationId xmlns:p14="http://schemas.microsoft.com/office/powerpoint/2010/main" val="3237048147"/>
      </p:ext>
    </p:extLst>
  </p:cSld>
  <p:clrMapOvr>
    <a:masterClrMapping/>
  </p:clrMapOvr>
  <p:transition advClick="0" advTm="5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432718"/>
            <a:ext cx="8642350" cy="908050"/>
          </a:xfrm>
        </p:spPr>
        <p:txBody>
          <a:bodyPr/>
          <a:lstStyle/>
          <a:p>
            <a:r>
              <a:rPr lang="fr-FR" sz="3200" dirty="0"/>
              <a:t>Information personnalisée des personnes concernées</a:t>
            </a:r>
          </a:p>
        </p:txBody>
      </p:sp>
      <p:sp>
        <p:nvSpPr>
          <p:cNvPr id="3" name="Espace réservé du contenu 2"/>
          <p:cNvSpPr>
            <a:spLocks noGrp="1"/>
          </p:cNvSpPr>
          <p:nvPr>
            <p:ph idx="1"/>
          </p:nvPr>
        </p:nvSpPr>
        <p:spPr>
          <a:xfrm>
            <a:off x="539552" y="1834480"/>
            <a:ext cx="8208912" cy="3466728"/>
          </a:xfrm>
        </p:spPr>
        <p:txBody>
          <a:bodyPr/>
          <a:lstStyle/>
          <a:p>
            <a:r>
              <a:rPr lang="fr-FR" sz="2000" dirty="0"/>
              <a:t>Email + SMS à toutes les personnes résidant dans le territoire concerné par l’épidémie et non à jour de leur vaccination contre la rougeole (0 ou 1 dose)</a:t>
            </a:r>
          </a:p>
          <a:p>
            <a:endParaRPr lang="fr-FR" sz="2000" dirty="0"/>
          </a:p>
          <a:p>
            <a:r>
              <a:rPr lang="fr-FR" sz="2000" dirty="0"/>
              <a:t>Email + SMS à toutes les personnes résidant dans le territoire concerné par l’épidémie, ayant reçu deux doses d’un vaccin contre la rougeole, mais dont la première dose a été réalisée avant l’âge de 12 mois</a:t>
            </a:r>
            <a:br>
              <a:rPr lang="fr-FR" sz="2000" dirty="0"/>
            </a:br>
            <a:r>
              <a:rPr lang="fr-FR" sz="2000" dirty="0">
                <a:sym typeface="Wingdings"/>
              </a:rPr>
              <a:t> Troisième dose recommandée en situation épidémique</a:t>
            </a:r>
            <a:endParaRPr lang="fr-FR" sz="2000" dirty="0"/>
          </a:p>
        </p:txBody>
      </p:sp>
    </p:spTree>
    <p:extLst>
      <p:ext uri="{BB962C8B-B14F-4D97-AF65-F5344CB8AC3E}">
        <p14:creationId xmlns:p14="http://schemas.microsoft.com/office/powerpoint/2010/main" val="1618236117"/>
      </p:ext>
    </p:extLst>
  </p:cSld>
  <p:clrMapOvr>
    <a:masterClrMapping/>
  </p:clrMapOvr>
  <p:transition advClick="0" advTm="5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9592" y="1268760"/>
            <a:ext cx="7766803" cy="4708981"/>
          </a:xfrm>
          <a:prstGeom prst="rect">
            <a:avLst/>
          </a:prstGeom>
          <a:noFill/>
        </p:spPr>
        <p:txBody>
          <a:bodyPr wrap="square" rtlCol="0">
            <a:spAutoFit/>
          </a:bodyPr>
          <a:lstStyle/>
          <a:p>
            <a:pPr>
              <a:buNone/>
            </a:pPr>
            <a:r>
              <a:rPr lang="fr-FR" sz="2000" dirty="0"/>
              <a:t>Une épidémie de rougeole touche actuellement la métropole bordelaise. Depuis novembre dernier, 77 cas y ont été recensés, dont 12 hospitalisations.</a:t>
            </a:r>
          </a:p>
          <a:p>
            <a:pPr>
              <a:buNone/>
            </a:pPr>
            <a:endParaRPr lang="fr-FR" sz="2000" dirty="0"/>
          </a:p>
          <a:p>
            <a:pPr>
              <a:buNone/>
            </a:pPr>
            <a:r>
              <a:rPr lang="fr-FR" sz="2000" dirty="0"/>
              <a:t>L’épidémie peut s’étendre rapidement puisqu’une personne contaminée par la rougeole peut infecter entre 15 et 20 autres personnes.</a:t>
            </a:r>
          </a:p>
          <a:p>
            <a:pPr>
              <a:buNone/>
            </a:pPr>
            <a:endParaRPr lang="fr-FR" sz="2000" dirty="0"/>
          </a:p>
          <a:p>
            <a:pPr>
              <a:buNone/>
            </a:pPr>
            <a:r>
              <a:rPr lang="fr-FR" sz="2000" dirty="0"/>
              <a:t>Par mesure de prévention, et pour limiter l’épidémie, l’Agence régionale de santé vous recommande de contacter dans les meilleurs délais votre médecin pour mettre à jour votre vaccination contre cette maladie qui peut avoir des conséquences graves pour votre santé.</a:t>
            </a:r>
          </a:p>
          <a:p>
            <a:pPr>
              <a:buNone/>
            </a:pPr>
            <a:endParaRPr lang="fr-FR" sz="2000" dirty="0"/>
          </a:p>
          <a:p>
            <a:pPr>
              <a:buNone/>
            </a:pPr>
            <a:r>
              <a:rPr lang="fr-FR" sz="2000" dirty="0">
                <a:solidFill>
                  <a:schemeClr val="tx2"/>
                </a:solidFill>
              </a:rPr>
              <a:t>Pour en savoir plus</a:t>
            </a:r>
            <a:r>
              <a:rPr lang="mr-IN" sz="2000" dirty="0">
                <a:solidFill>
                  <a:schemeClr val="tx2"/>
                </a:solidFill>
              </a:rPr>
              <a:t>…</a:t>
            </a:r>
            <a:endParaRPr lang="fr-FR" sz="2000" dirty="0">
              <a:solidFill>
                <a:schemeClr val="tx2"/>
              </a:solidFill>
            </a:endParaRPr>
          </a:p>
        </p:txBody>
      </p:sp>
      <p:sp>
        <p:nvSpPr>
          <p:cNvPr id="5" name="Titre 4"/>
          <p:cNvSpPr>
            <a:spLocks noGrp="1"/>
          </p:cNvSpPr>
          <p:nvPr>
            <p:ph type="title"/>
          </p:nvPr>
        </p:nvSpPr>
        <p:spPr/>
        <p:txBody>
          <a:bodyPr/>
          <a:lstStyle/>
          <a:p>
            <a:r>
              <a:rPr lang="fr-FR" dirty="0"/>
              <a:t>Email</a:t>
            </a:r>
          </a:p>
        </p:txBody>
      </p:sp>
    </p:spTree>
    <p:extLst>
      <p:ext uri="{BB962C8B-B14F-4D97-AF65-F5344CB8AC3E}">
        <p14:creationId xmlns:p14="http://schemas.microsoft.com/office/powerpoint/2010/main" val="4052602850"/>
      </p:ext>
    </p:extLst>
  </p:cSld>
  <p:clrMapOvr>
    <a:masterClrMapping/>
  </p:clrMapOvr>
  <p:transition advClick="0"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9592" y="1268760"/>
            <a:ext cx="7766803" cy="3477875"/>
          </a:xfrm>
          <a:prstGeom prst="rect">
            <a:avLst/>
          </a:prstGeom>
          <a:noFill/>
        </p:spPr>
        <p:txBody>
          <a:bodyPr wrap="square" rtlCol="0">
            <a:spAutoFit/>
          </a:bodyPr>
          <a:lstStyle/>
          <a:p>
            <a:pPr>
              <a:buNone/>
            </a:pPr>
            <a:r>
              <a:rPr lang="fr-FR" sz="2000" dirty="0"/>
              <a:t>Une épidémie de rougeole touche actuellement la métropole de Bordeaux. Nous vous recommandons de contacter dans les meilleurs délais votre médecin pour mettre à jour votre vaccination contre cette maladie, qui peut avoir des conséquences graves pour votre santé.</a:t>
            </a:r>
          </a:p>
          <a:p>
            <a:pPr>
              <a:buNone/>
            </a:pPr>
            <a:endParaRPr lang="fr-FR" sz="2000" dirty="0"/>
          </a:p>
          <a:p>
            <a:pPr>
              <a:buNone/>
            </a:pPr>
            <a:r>
              <a:rPr lang="fr-FR" sz="2000" dirty="0">
                <a:solidFill>
                  <a:schemeClr val="tx2"/>
                </a:solidFill>
              </a:rPr>
              <a:t>Plus d’information </a:t>
            </a:r>
            <a:r>
              <a:rPr lang="fr-FR" sz="2000" dirty="0"/>
              <a:t>sur l’épidémie et sur la rougeole sur le site de l’ARS Nouvelle-Aquitaine.</a:t>
            </a:r>
          </a:p>
          <a:p>
            <a:pPr>
              <a:buNone/>
            </a:pPr>
            <a:endParaRPr lang="fr-FR" sz="2000" dirty="0"/>
          </a:p>
          <a:p>
            <a:pPr>
              <a:buNone/>
            </a:pPr>
            <a:r>
              <a:rPr lang="fr-FR" sz="2000" dirty="0"/>
              <a:t>Ce message vous est adressé par l’Agence régionale de santé Nouvelle-Aquitaine et </a:t>
            </a:r>
            <a:r>
              <a:rPr lang="fr-FR" sz="2000" dirty="0" err="1"/>
              <a:t>mesvaccins.net</a:t>
            </a:r>
            <a:r>
              <a:rPr lang="fr-FR" sz="2000" dirty="0"/>
              <a:t>.</a:t>
            </a:r>
            <a:endParaRPr lang="fr-FR" sz="2000" dirty="0">
              <a:solidFill>
                <a:schemeClr val="tx2"/>
              </a:solidFill>
            </a:endParaRPr>
          </a:p>
        </p:txBody>
      </p:sp>
      <p:sp>
        <p:nvSpPr>
          <p:cNvPr id="5" name="Titre 4"/>
          <p:cNvSpPr>
            <a:spLocks noGrp="1"/>
          </p:cNvSpPr>
          <p:nvPr>
            <p:ph type="title"/>
          </p:nvPr>
        </p:nvSpPr>
        <p:spPr/>
        <p:txBody>
          <a:bodyPr/>
          <a:lstStyle/>
          <a:p>
            <a:r>
              <a:rPr lang="fr-FR" dirty="0"/>
              <a:t>SMS</a:t>
            </a:r>
          </a:p>
        </p:txBody>
      </p:sp>
    </p:spTree>
    <p:extLst>
      <p:ext uri="{BB962C8B-B14F-4D97-AF65-F5344CB8AC3E}">
        <p14:creationId xmlns:p14="http://schemas.microsoft.com/office/powerpoint/2010/main" val="821885177"/>
      </p:ext>
    </p:extLst>
  </p:cSld>
  <p:clrMapOvr>
    <a:masterClrMapping/>
  </p:clrMapOvr>
  <p:transition advClick="0"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a:t>Mesure de la couverture vaccinale</a:t>
            </a:r>
          </a:p>
        </p:txBody>
      </p:sp>
      <p:sp>
        <p:nvSpPr>
          <p:cNvPr id="4" name="Sous-titre 3"/>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65805949"/>
      </p:ext>
    </p:extLst>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360710"/>
            <a:ext cx="8642350" cy="908050"/>
          </a:xfrm>
        </p:spPr>
        <p:txBody>
          <a:bodyPr/>
          <a:lstStyle/>
          <a:p>
            <a:r>
              <a:rPr lang="fr-FR" sz="3200" dirty="0"/>
              <a:t>Couverture vaccinale chez les jeunes citoyens en Aquitaine</a:t>
            </a:r>
          </a:p>
        </p:txBody>
      </p:sp>
      <p:pic>
        <p:nvPicPr>
          <p:cNvPr id="5" name="Image 4" descr="Capture d’écran 2018-03-23 à 00.45.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28413"/>
            <a:ext cx="8172400" cy="2924723"/>
          </a:xfrm>
          <a:prstGeom prst="rect">
            <a:avLst/>
          </a:prstGeom>
        </p:spPr>
      </p:pic>
    </p:spTree>
    <p:extLst>
      <p:ext uri="{BB962C8B-B14F-4D97-AF65-F5344CB8AC3E}">
        <p14:creationId xmlns:p14="http://schemas.microsoft.com/office/powerpoint/2010/main" val="2871492916"/>
      </p:ext>
    </p:extLst>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fr-FR" sz="3200" dirty="0">
                <a:latin typeface="Arial" charset="0"/>
                <a:ea typeface="ＭＳ Ｐゴシック" charset="0"/>
                <a:cs typeface="ＭＳ Ｐゴシック" charset="0"/>
              </a:rPr>
              <a:t>Suivi de la couverture vaccinale</a:t>
            </a:r>
          </a:p>
        </p:txBody>
      </p:sp>
      <p:sp>
        <p:nvSpPr>
          <p:cNvPr id="138243" name="Text Box 4"/>
          <p:cNvSpPr txBox="1">
            <a:spLocks noChangeArrowheads="1"/>
          </p:cNvSpPr>
          <p:nvPr/>
        </p:nvSpPr>
        <p:spPr bwMode="auto">
          <a:xfrm>
            <a:off x="755650" y="1916113"/>
            <a:ext cx="33972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solidFill>
                  <a:srgbClr val="CC0000"/>
                </a:solidFill>
              </a:rPr>
              <a:t>Nombre de personnes à jour</a:t>
            </a:r>
          </a:p>
        </p:txBody>
      </p:sp>
      <p:sp>
        <p:nvSpPr>
          <p:cNvPr id="138244" name="Text Box 5"/>
          <p:cNvSpPr txBox="1">
            <a:spLocks noChangeArrowheads="1"/>
          </p:cNvSpPr>
          <p:nvPr/>
        </p:nvSpPr>
        <p:spPr bwMode="auto">
          <a:xfrm>
            <a:off x="508000" y="2479675"/>
            <a:ext cx="39195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a:solidFill>
                  <a:schemeClr val="tx2"/>
                </a:solidFill>
              </a:rPr>
              <a:t>Nombre de personnes à vacciner</a:t>
            </a:r>
          </a:p>
        </p:txBody>
      </p:sp>
      <p:sp>
        <p:nvSpPr>
          <p:cNvPr id="138245" name="Line 6"/>
          <p:cNvSpPr>
            <a:spLocks noChangeShapeType="1"/>
          </p:cNvSpPr>
          <p:nvPr/>
        </p:nvSpPr>
        <p:spPr bwMode="auto">
          <a:xfrm flipV="1">
            <a:off x="539750" y="2389188"/>
            <a:ext cx="3816350" cy="0"/>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grpSp>
        <p:nvGrpSpPr>
          <p:cNvPr id="138246" name="Group 26"/>
          <p:cNvGrpSpPr>
            <a:grpSpLocks/>
          </p:cNvGrpSpPr>
          <p:nvPr/>
        </p:nvGrpSpPr>
        <p:grpSpPr bwMode="auto">
          <a:xfrm>
            <a:off x="2778125" y="3252788"/>
            <a:ext cx="5222875" cy="1404937"/>
            <a:chOff x="1750" y="2069"/>
            <a:chExt cx="3290" cy="885"/>
          </a:xfrm>
        </p:grpSpPr>
        <p:sp>
          <p:nvSpPr>
            <p:cNvPr id="138251" name="Text Box 7"/>
            <p:cNvSpPr txBox="1">
              <a:spLocks noChangeArrowheads="1"/>
            </p:cNvSpPr>
            <p:nvPr/>
          </p:nvSpPr>
          <p:spPr bwMode="auto">
            <a:xfrm>
              <a:off x="1750" y="2469"/>
              <a:ext cx="2234" cy="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Asthme</a:t>
              </a:r>
            </a:p>
          </p:txBody>
        </p:sp>
        <p:sp>
          <p:nvSpPr>
            <p:cNvPr id="138252" name="Text Box 10"/>
            <p:cNvSpPr txBox="1">
              <a:spLocks noChangeArrowheads="1"/>
            </p:cNvSpPr>
            <p:nvPr/>
          </p:nvSpPr>
          <p:spPr bwMode="auto">
            <a:xfrm>
              <a:off x="1814" y="2069"/>
              <a:ext cx="29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De</a:t>
              </a:r>
            </a:p>
          </p:txBody>
        </p:sp>
        <p:sp>
          <p:nvSpPr>
            <p:cNvPr id="138253" name="Text Box 11"/>
            <p:cNvSpPr txBox="1">
              <a:spLocks noChangeArrowheads="1"/>
            </p:cNvSpPr>
            <p:nvPr/>
          </p:nvSpPr>
          <p:spPr bwMode="auto">
            <a:xfrm>
              <a:off x="2176" y="2069"/>
              <a:ext cx="33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4" name="Text Box 12"/>
            <p:cNvSpPr txBox="1">
              <a:spLocks noChangeArrowheads="1"/>
            </p:cNvSpPr>
            <p:nvPr/>
          </p:nvSpPr>
          <p:spPr bwMode="auto">
            <a:xfrm>
              <a:off x="2472" y="2069"/>
              <a:ext cx="34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sp>
          <p:nvSpPr>
            <p:cNvPr id="138255" name="Text Box 13"/>
            <p:cNvSpPr txBox="1">
              <a:spLocks noChangeArrowheads="1"/>
            </p:cNvSpPr>
            <p:nvPr/>
          </p:nvSpPr>
          <p:spPr bwMode="auto">
            <a:xfrm>
              <a:off x="2989" y="2069"/>
              <a:ext cx="19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à</a:t>
              </a:r>
            </a:p>
          </p:txBody>
        </p:sp>
        <p:sp>
          <p:nvSpPr>
            <p:cNvPr id="138256" name="Text Box 16"/>
            <p:cNvSpPr txBox="1">
              <a:spLocks noChangeArrowheads="1"/>
            </p:cNvSpPr>
            <p:nvPr/>
          </p:nvSpPr>
          <p:spPr bwMode="auto">
            <a:xfrm>
              <a:off x="1750" y="2720"/>
              <a:ext cx="3290" cy="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sym typeface="Wingdings 2" charset="0"/>
                </a:rPr>
                <a:t> </a:t>
              </a:r>
              <a:r>
                <a:rPr lang="fr-FR" sz="1800">
                  <a:solidFill>
                    <a:schemeClr val="tx2"/>
                  </a:solidFill>
                </a:rPr>
                <a:t>Professionnel de santé</a:t>
              </a:r>
            </a:p>
          </p:txBody>
        </p:sp>
        <p:sp>
          <p:nvSpPr>
            <p:cNvPr id="138257" name="Text Box 20"/>
            <p:cNvSpPr txBox="1">
              <a:spLocks noChangeArrowheads="1"/>
            </p:cNvSpPr>
            <p:nvPr/>
          </p:nvSpPr>
          <p:spPr bwMode="auto">
            <a:xfrm>
              <a:off x="3248" y="2069"/>
              <a:ext cx="33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t>
              </a:r>
            </a:p>
          </p:txBody>
        </p:sp>
        <p:sp>
          <p:nvSpPr>
            <p:cNvPr id="138258" name="Text Box 21"/>
            <p:cNvSpPr txBox="1">
              <a:spLocks noChangeArrowheads="1"/>
            </p:cNvSpPr>
            <p:nvPr/>
          </p:nvSpPr>
          <p:spPr bwMode="auto">
            <a:xfrm>
              <a:off x="3560" y="2069"/>
              <a:ext cx="34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800">
                  <a:solidFill>
                    <a:schemeClr val="tx2"/>
                  </a:solidFill>
                </a:rPr>
                <a:t>ans</a:t>
              </a:r>
            </a:p>
          </p:txBody>
        </p:sp>
      </p:grpSp>
      <p:sp>
        <p:nvSpPr>
          <p:cNvPr id="138247" name="Line 22"/>
          <p:cNvSpPr>
            <a:spLocks noChangeShapeType="1"/>
          </p:cNvSpPr>
          <p:nvPr/>
        </p:nvSpPr>
        <p:spPr bwMode="auto">
          <a:xfrm>
            <a:off x="4440238" y="2711450"/>
            <a:ext cx="817562" cy="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lIns="90000" tIns="46800" rIns="90000" bIns="46800">
            <a:spAutoFit/>
          </a:bodyPr>
          <a:lstStyle/>
          <a:p>
            <a:endParaRPr lang="fr-FR"/>
          </a:p>
        </p:txBody>
      </p:sp>
      <p:sp>
        <p:nvSpPr>
          <p:cNvPr id="56330" name="Text Box 24"/>
          <p:cNvSpPr txBox="1">
            <a:spLocks noChangeArrowheads="1"/>
          </p:cNvSpPr>
          <p:nvPr/>
        </p:nvSpPr>
        <p:spPr bwMode="auto">
          <a:xfrm>
            <a:off x="5275263" y="2360613"/>
            <a:ext cx="2609850" cy="709612"/>
          </a:xfrm>
          <a:prstGeom prst="rect">
            <a:avLst/>
          </a:prstGeom>
          <a:solidFill>
            <a:schemeClr val="accent1">
              <a:lumMod val="20000"/>
              <a:lumOff val="80000"/>
            </a:schemeClr>
          </a:solidFill>
          <a:ln w="9525">
            <a:noFill/>
            <a:miter lim="800000"/>
            <a:headEnd/>
            <a:tailEnd/>
          </a:ln>
          <a:effectLst/>
        </p:spPr>
        <p:txBody>
          <a:bodyPr lIns="90000" tIns="46800" rIns="90000" bIns="46800">
            <a:spAutoFit/>
          </a:bodyPr>
          <a:lstStyle>
            <a:lvl1pPr>
              <a:defRPr sz="3600">
                <a:solidFill>
                  <a:schemeClr val="tx1"/>
                </a:solidFill>
                <a:latin typeface="Arial" charset="0"/>
                <a:ea typeface="ＭＳ Ｐゴシック" charset="0"/>
                <a:cs typeface="ＭＳ Ｐゴシック" charset="0"/>
              </a:defRPr>
            </a:lvl1pPr>
            <a:lvl2pPr marL="742950" indent="-285750">
              <a:defRPr sz="3600">
                <a:solidFill>
                  <a:schemeClr val="tx1"/>
                </a:solidFill>
                <a:latin typeface="Arial" charset="0"/>
                <a:ea typeface="ＭＳ Ｐゴシック" charset="0"/>
              </a:defRPr>
            </a:lvl2pPr>
            <a:lvl3pPr marL="1143000" indent="-228600">
              <a:defRPr sz="3600">
                <a:solidFill>
                  <a:schemeClr val="tx1"/>
                </a:solidFill>
                <a:latin typeface="Arial" charset="0"/>
                <a:ea typeface="ＭＳ Ｐゴシック" charset="0"/>
              </a:defRPr>
            </a:lvl3pPr>
            <a:lvl4pPr marL="1600200" indent="-228600">
              <a:defRPr sz="3600">
                <a:solidFill>
                  <a:schemeClr val="tx1"/>
                </a:solidFill>
                <a:latin typeface="Arial" charset="0"/>
                <a:ea typeface="ＭＳ Ｐゴシック" charset="0"/>
              </a:defRPr>
            </a:lvl4pPr>
            <a:lvl5pPr marL="2057400" indent="-228600">
              <a:defRPr sz="3600">
                <a:solidFill>
                  <a:schemeClr val="tx1"/>
                </a:solidFill>
                <a:latin typeface="Arial" charset="0"/>
                <a:ea typeface="ＭＳ Ｐゴシック" charset="0"/>
              </a:defRPr>
            </a:lvl5pPr>
            <a:lvl6pPr marL="25146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6pPr>
            <a:lvl7pPr marL="29718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7pPr>
            <a:lvl8pPr marL="34290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8pPr>
            <a:lvl9pPr marL="3886200" indent="-228600" eaLnBrk="0" fontAlgn="base" hangingPunct="0">
              <a:spcBef>
                <a:spcPct val="0"/>
              </a:spcBef>
              <a:spcAft>
                <a:spcPct val="0"/>
              </a:spcAft>
              <a:buFont typeface="Symbol" charset="0"/>
              <a:buChar char="-"/>
              <a:defRPr sz="3600">
                <a:solidFill>
                  <a:schemeClr val="tx1"/>
                </a:solidFill>
                <a:latin typeface="Arial" charset="0"/>
                <a:ea typeface="ＭＳ Ｐゴシック" charset="0"/>
              </a:defRPr>
            </a:lvl9pPr>
          </a:lstStyle>
          <a:p>
            <a:pPr algn="ctr">
              <a:buFont typeface="Symbol" charset="0"/>
              <a:buNone/>
              <a:defRPr/>
            </a:pPr>
            <a:r>
              <a:rPr lang="fr-FR" sz="2000" dirty="0">
                <a:solidFill>
                  <a:srgbClr val="000000"/>
                </a:solidFill>
              </a:rPr>
              <a:t>Sélection</a:t>
            </a:r>
          </a:p>
          <a:p>
            <a:pPr algn="ctr">
              <a:buFont typeface="Symbol" charset="0"/>
              <a:buNone/>
              <a:defRPr/>
            </a:pPr>
            <a:r>
              <a:rPr lang="fr-FR" sz="2000" dirty="0">
                <a:solidFill>
                  <a:srgbClr val="000000"/>
                </a:solidFill>
              </a:rPr>
              <a:t>groupe à risque</a:t>
            </a:r>
          </a:p>
        </p:txBody>
      </p:sp>
      <p:sp>
        <p:nvSpPr>
          <p:cNvPr id="138249" name="ZoneTexte 1"/>
          <p:cNvSpPr txBox="1">
            <a:spLocks noChangeArrowheads="1"/>
          </p:cNvSpPr>
          <p:nvPr/>
        </p:nvSpPr>
        <p:spPr bwMode="auto">
          <a:xfrm>
            <a:off x="468313" y="1341438"/>
            <a:ext cx="30749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400"/>
              <a:t>Couverture vaccinale</a:t>
            </a:r>
          </a:p>
        </p:txBody>
      </p:sp>
      <p:sp>
        <p:nvSpPr>
          <p:cNvPr id="138250" name="ZoneTexte 18"/>
          <p:cNvSpPr txBox="1">
            <a:spLocks noChangeArrowheads="1"/>
          </p:cNvSpPr>
          <p:nvPr/>
        </p:nvSpPr>
        <p:spPr bwMode="auto">
          <a:xfrm>
            <a:off x="539750" y="5084763"/>
            <a:ext cx="72961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2000" dirty="0"/>
              <a:t>Caractère approprié des antigènes utilisés, concentration, nombre de doses et intervalles entre les doses vaccinales, âges de vaccination</a:t>
            </a:r>
          </a:p>
        </p:txBody>
      </p:sp>
    </p:spTree>
    <p:extLst>
      <p:ext uri="{BB962C8B-B14F-4D97-AF65-F5344CB8AC3E}">
        <p14:creationId xmlns:p14="http://schemas.microsoft.com/office/powerpoint/2010/main" val="39609617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5372E-6828-334A-BDE6-27F5E929CC8F}"/>
              </a:ext>
            </a:extLst>
          </p:cNvPr>
          <p:cNvSpPr>
            <a:spLocks noGrp="1"/>
          </p:cNvSpPr>
          <p:nvPr>
            <p:ph type="title"/>
          </p:nvPr>
        </p:nvSpPr>
        <p:spPr>
          <a:xfrm>
            <a:off x="501650" y="476672"/>
            <a:ext cx="8642350" cy="681038"/>
          </a:xfrm>
        </p:spPr>
        <p:txBody>
          <a:bodyPr/>
          <a:lstStyle/>
          <a:p>
            <a:r>
              <a:rPr lang="fr-FR" dirty="0"/>
              <a:t>Vaccination</a:t>
            </a:r>
          </a:p>
        </p:txBody>
      </p:sp>
      <p:sp>
        <p:nvSpPr>
          <p:cNvPr id="3" name="Espace réservé du texte 2">
            <a:extLst>
              <a:ext uri="{FF2B5EF4-FFF2-40B4-BE49-F238E27FC236}">
                <a16:creationId xmlns:a16="http://schemas.microsoft.com/office/drawing/2014/main" id="{62567E37-785E-1944-962C-AD24C9E72CAC}"/>
              </a:ext>
            </a:extLst>
          </p:cNvPr>
          <p:cNvSpPr>
            <a:spLocks noGrp="1"/>
          </p:cNvSpPr>
          <p:nvPr>
            <p:ph type="body" idx="1"/>
          </p:nvPr>
        </p:nvSpPr>
        <p:spPr>
          <a:xfrm>
            <a:off x="791580" y="1949290"/>
            <a:ext cx="7315200" cy="2082975"/>
          </a:xfrm>
        </p:spPr>
        <p:txBody>
          <a:bodyPr/>
          <a:lstStyle/>
          <a:p>
            <a:pPr>
              <a:lnSpc>
                <a:spcPct val="150000"/>
              </a:lnSpc>
            </a:pPr>
            <a:r>
              <a:rPr lang="fr-FR" sz="1800"/>
              <a:t>La vaccination consiste à introduire chez une personne une préparation antigénique proche de l'antigène naturel d'un agent infectieux, ou le matériel génétique codant cet antigène, afin de susciter une réponse immunitaire spécifique capable de protéger cette personne contre la maladie provoquée par l'agent infectieux.</a:t>
            </a:r>
          </a:p>
        </p:txBody>
      </p:sp>
      <p:sp>
        <p:nvSpPr>
          <p:cNvPr id="6" name="ZoneTexte 5">
            <a:extLst>
              <a:ext uri="{FF2B5EF4-FFF2-40B4-BE49-F238E27FC236}">
                <a16:creationId xmlns:a16="http://schemas.microsoft.com/office/drawing/2014/main" id="{6D5B55E5-70CC-B145-B662-ED205585D384}"/>
              </a:ext>
            </a:extLst>
          </p:cNvPr>
          <p:cNvSpPr txBox="1"/>
          <p:nvPr/>
        </p:nvSpPr>
        <p:spPr>
          <a:xfrm>
            <a:off x="791580" y="4342622"/>
            <a:ext cx="7776864" cy="987450"/>
          </a:xfrm>
          <a:prstGeom prst="rect">
            <a:avLst/>
          </a:prstGeom>
          <a:solidFill>
            <a:srgbClr val="DDEDF8"/>
          </a:solidFill>
        </p:spPr>
        <p:txBody>
          <a:bodyPr wrap="square" rtlCol="0">
            <a:spAutoFit/>
          </a:bodyPr>
          <a:lstStyle/>
          <a:p>
            <a:pPr marL="257175" indent="-257175">
              <a:buFont typeface="Arial" panose="020B0604020202020204" pitchFamily="34" charset="0"/>
              <a:buChar char="•"/>
            </a:pPr>
            <a:r>
              <a:rPr lang="fr-FR" sz="1800"/>
              <a:t>Longue durée de la protection conférée par la vaccination</a:t>
            </a:r>
          </a:p>
          <a:p>
            <a:pPr marL="257175" indent="-257175">
              <a:spcBef>
                <a:spcPts val="450"/>
              </a:spcBef>
              <a:buFont typeface="Arial" panose="020B0604020202020204" pitchFamily="34" charset="0"/>
              <a:buChar char="•"/>
            </a:pPr>
            <a:r>
              <a:rPr lang="fr-FR" sz="1800"/>
              <a:t>Conséquence : la connaissance à long terme de l'historique vaccinal est aussi importante que l'administration du vaccin.</a:t>
            </a:r>
          </a:p>
        </p:txBody>
      </p:sp>
    </p:spTree>
    <p:extLst>
      <p:ext uri="{BB962C8B-B14F-4D97-AF65-F5344CB8AC3E}">
        <p14:creationId xmlns:p14="http://schemas.microsoft.com/office/powerpoint/2010/main" val="1496784940"/>
      </p:ext>
    </p:extLst>
  </p:cSld>
  <p:clrMapOvr>
    <a:masterClrMapping/>
  </p:clrMapOvr>
  <p:transition advClick="0" advTm="5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16694"/>
            <a:ext cx="8642350" cy="908050"/>
          </a:xfrm>
        </p:spPr>
        <p:txBody>
          <a:bodyPr/>
          <a:lstStyle/>
          <a:p>
            <a:r>
              <a:rPr lang="fr-FR" dirty="0"/>
              <a:t>Couverture vaccinale</a:t>
            </a:r>
          </a:p>
        </p:txBody>
      </p:sp>
      <p:sp>
        <p:nvSpPr>
          <p:cNvPr id="3" name="Espace réservé du contenu 2"/>
          <p:cNvSpPr>
            <a:spLocks noGrp="1"/>
          </p:cNvSpPr>
          <p:nvPr>
            <p:ph idx="1"/>
          </p:nvPr>
        </p:nvSpPr>
        <p:spPr>
          <a:xfrm>
            <a:off x="683568" y="1196752"/>
            <a:ext cx="7774632" cy="5256584"/>
          </a:xfrm>
        </p:spPr>
        <p:txBody>
          <a:bodyPr/>
          <a:lstStyle/>
          <a:p>
            <a:r>
              <a:rPr lang="fr-FR" sz="2400" dirty="0"/>
              <a:t>Exhaustivité possible dans certaines populations</a:t>
            </a:r>
          </a:p>
          <a:p>
            <a:pPr lvl="1"/>
            <a:r>
              <a:rPr lang="fr-FR" sz="2000" dirty="0"/>
              <a:t>Transplantés</a:t>
            </a:r>
          </a:p>
          <a:p>
            <a:pPr lvl="1"/>
            <a:r>
              <a:rPr lang="fr-FR" sz="2000" dirty="0"/>
              <a:t>Cohorte de patients infectés par le VIH</a:t>
            </a:r>
          </a:p>
          <a:p>
            <a:endParaRPr lang="fr-FR" sz="2400" dirty="0"/>
          </a:p>
          <a:p>
            <a:r>
              <a:rPr lang="fr-FR" sz="2400" dirty="0"/>
              <a:t>Création de CVE dans un échantillon de la population</a:t>
            </a:r>
          </a:p>
          <a:p>
            <a:pPr lvl="1"/>
            <a:r>
              <a:rPr lang="fr-FR" sz="2000" dirty="0"/>
              <a:t>Médecins participant au réseau Sentinelles</a:t>
            </a:r>
          </a:p>
          <a:p>
            <a:pPr lvl="1"/>
            <a:r>
              <a:rPr lang="fr-FR" sz="2000" dirty="0"/>
              <a:t>Médecins utilisant un logiciel intégrant le CVE</a:t>
            </a:r>
          </a:p>
          <a:p>
            <a:pPr lvl="1"/>
            <a:endParaRPr lang="fr-FR" sz="2400" dirty="0"/>
          </a:p>
          <a:p>
            <a:r>
              <a:rPr lang="fr-FR" sz="2400" dirty="0"/>
              <a:t>Intégration aux logiciels métiers</a:t>
            </a:r>
          </a:p>
          <a:p>
            <a:pPr lvl="1"/>
            <a:r>
              <a:rPr lang="fr-FR" sz="2000" dirty="0"/>
              <a:t>Médecine scolaire ou universitaire</a:t>
            </a:r>
          </a:p>
          <a:p>
            <a:pPr lvl="1"/>
            <a:r>
              <a:rPr lang="fr-FR" sz="2000" dirty="0"/>
              <a:t>Médecine du travail</a:t>
            </a:r>
          </a:p>
          <a:p>
            <a:pPr lvl="1"/>
            <a:r>
              <a:rPr lang="fr-FR" sz="2000" dirty="0"/>
              <a:t>Médecine générale ou pédiatrie</a:t>
            </a:r>
          </a:p>
          <a:p>
            <a:pPr lvl="1"/>
            <a:r>
              <a:rPr lang="fr-FR" sz="2000" dirty="0"/>
              <a:t>Système d’information hospitalier</a:t>
            </a:r>
          </a:p>
          <a:p>
            <a:endParaRPr lang="fr-FR" sz="2400" dirty="0"/>
          </a:p>
        </p:txBody>
      </p:sp>
    </p:spTree>
    <p:extLst>
      <p:ext uri="{BB962C8B-B14F-4D97-AF65-F5344CB8AC3E}">
        <p14:creationId xmlns:p14="http://schemas.microsoft.com/office/powerpoint/2010/main" val="991554502"/>
      </p:ext>
    </p:extLst>
  </p:cSld>
  <p:clrMapOvr>
    <a:masterClrMapping/>
  </p:clrMapOvr>
  <p:transition advClick="0" advTm="5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413" y="288702"/>
            <a:ext cx="8642350" cy="908050"/>
          </a:xfrm>
        </p:spPr>
        <p:txBody>
          <a:bodyPr/>
          <a:lstStyle/>
          <a:p>
            <a:r>
              <a:rPr lang="fr-FR" dirty="0"/>
              <a:t>Vaccination contre la grippe</a:t>
            </a:r>
          </a:p>
        </p:txBody>
      </p:sp>
      <p:sp>
        <p:nvSpPr>
          <p:cNvPr id="3" name="Espace réservé du contenu 2"/>
          <p:cNvSpPr>
            <a:spLocks noGrp="1"/>
          </p:cNvSpPr>
          <p:nvPr>
            <p:ph idx="1"/>
          </p:nvPr>
        </p:nvSpPr>
        <p:spPr>
          <a:xfrm>
            <a:off x="827584" y="1600200"/>
            <a:ext cx="7630616" cy="4114800"/>
          </a:xfrm>
        </p:spPr>
        <p:txBody>
          <a:bodyPr/>
          <a:lstStyle/>
          <a:p>
            <a:r>
              <a:rPr lang="fr-FR" sz="2000" dirty="0"/>
              <a:t>Délivrance et administration effective de la vaccination</a:t>
            </a:r>
          </a:p>
          <a:p>
            <a:endParaRPr lang="fr-FR" sz="2000" dirty="0"/>
          </a:p>
          <a:p>
            <a:r>
              <a:rPr lang="fr-FR" sz="2000" dirty="0"/>
              <a:t>Efficacité vaccinale (</a:t>
            </a:r>
            <a:r>
              <a:rPr lang="fr-FR" sz="2000" i="1" dirty="0"/>
              <a:t>Test </a:t>
            </a:r>
            <a:r>
              <a:rPr lang="fr-FR" sz="2000" i="1" dirty="0" err="1"/>
              <a:t>negative</a:t>
            </a:r>
            <a:r>
              <a:rPr lang="fr-FR" sz="2000" i="1" dirty="0"/>
              <a:t> design</a:t>
            </a:r>
            <a:r>
              <a:rPr lang="fr-FR" sz="2000" dirty="0"/>
              <a:t>) selon le nombre de doses reçues les années précédentes</a:t>
            </a:r>
          </a:p>
          <a:p>
            <a:endParaRPr lang="fr-FR" sz="2000" dirty="0"/>
          </a:p>
          <a:p>
            <a:r>
              <a:rPr lang="fr-FR" sz="2000" dirty="0"/>
              <a:t>Création automatisée de CVE à l’hôpital : l’information sur la maladie et les déterminants de santé des patients peuvent être confrontés aux données vaccinales</a:t>
            </a:r>
          </a:p>
          <a:p>
            <a:endParaRPr lang="fr-FR" sz="2000" dirty="0"/>
          </a:p>
        </p:txBody>
      </p:sp>
    </p:spTree>
    <p:extLst>
      <p:ext uri="{BB962C8B-B14F-4D97-AF65-F5344CB8AC3E}">
        <p14:creationId xmlns:p14="http://schemas.microsoft.com/office/powerpoint/2010/main" val="3163822458"/>
      </p:ext>
    </p:extLst>
  </p:cSld>
  <p:clrMapOvr>
    <a:masterClrMapping/>
  </p:clrMapOvr>
  <p:transition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re 1"/>
          <p:cNvSpPr>
            <a:spLocks noGrp="1"/>
          </p:cNvSpPr>
          <p:nvPr>
            <p:ph type="title"/>
          </p:nvPr>
        </p:nvSpPr>
        <p:spPr>
          <a:xfrm>
            <a:off x="252413" y="288479"/>
            <a:ext cx="8642350" cy="1268313"/>
          </a:xfrm>
        </p:spPr>
        <p:txBody>
          <a:bodyPr/>
          <a:lstStyle/>
          <a:p>
            <a:r>
              <a:rPr lang="fr-FR" sz="2400" dirty="0">
                <a:latin typeface="Arial" charset="0"/>
                <a:ea typeface="ＭＳ Ｐゴシック" charset="0"/>
                <a:cs typeface="ＭＳ Ｐゴシック" charset="0"/>
              </a:rPr>
              <a:t>Intérêt médico-économique : utilisation du CVE dans les services d’urgence chez les 18-64 ans exposés à un risque </a:t>
            </a:r>
            <a:r>
              <a:rPr lang="fr-FR" sz="2400" dirty="0" err="1">
                <a:latin typeface="Arial" charset="0"/>
                <a:ea typeface="ＭＳ Ｐゴシック" charset="0"/>
                <a:cs typeface="ＭＳ Ｐゴシック" charset="0"/>
              </a:rPr>
              <a:t>tétanigène</a:t>
            </a:r>
            <a:endParaRPr lang="fr-FR" sz="2400" dirty="0">
              <a:latin typeface="Arial" charset="0"/>
              <a:ea typeface="ＭＳ Ｐゴシック" charset="0"/>
              <a:cs typeface="ＭＳ Ｐゴシック" charset="0"/>
            </a:endParaRPr>
          </a:p>
        </p:txBody>
      </p:sp>
      <p:sp>
        <p:nvSpPr>
          <p:cNvPr id="121858" name="Espace réservé du contenu 2"/>
          <p:cNvSpPr>
            <a:spLocks noGrp="1"/>
          </p:cNvSpPr>
          <p:nvPr>
            <p:ph idx="1"/>
          </p:nvPr>
        </p:nvSpPr>
        <p:spPr>
          <a:xfrm>
            <a:off x="611188" y="1834480"/>
            <a:ext cx="7921625" cy="4114800"/>
          </a:xfrm>
        </p:spPr>
        <p:txBody>
          <a:bodyPr/>
          <a:lstStyle/>
          <a:p>
            <a:pPr>
              <a:lnSpc>
                <a:spcPct val="150000"/>
              </a:lnSpc>
              <a:tabLst>
                <a:tab pos="5383213" algn="l"/>
              </a:tabLst>
            </a:pPr>
            <a:r>
              <a:rPr lang="fr-FR" sz="2400" dirty="0">
                <a:latin typeface="Arial" charset="0"/>
                <a:ea typeface="ＭＳ Ｐゴシック" charset="0"/>
                <a:cs typeface="ＭＳ Ｐゴシック" charset="0"/>
              </a:rPr>
              <a:t>Population exposée / an : 	1.383.000</a:t>
            </a:r>
          </a:p>
          <a:p>
            <a:pPr>
              <a:lnSpc>
                <a:spcPct val="150000"/>
              </a:lnSpc>
              <a:tabLst>
                <a:tab pos="5383213" algn="l"/>
              </a:tabLst>
            </a:pPr>
            <a:r>
              <a:rPr lang="fr-FR" sz="2400" dirty="0">
                <a:latin typeface="Arial" charset="0"/>
                <a:ea typeface="ＭＳ Ｐゴシック" charset="0"/>
                <a:cs typeface="ＭＳ Ｐゴシック" charset="0"/>
              </a:rPr>
              <a:t>Avec traces vaccinales : 	164 577 (11,7 %)</a:t>
            </a:r>
          </a:p>
          <a:p>
            <a:pPr>
              <a:lnSpc>
                <a:spcPct val="150000"/>
              </a:lnSpc>
              <a:tabLst>
                <a:tab pos="5383213" algn="l"/>
              </a:tabLst>
            </a:pPr>
            <a:r>
              <a:rPr lang="fr-FR" sz="2400" dirty="0">
                <a:latin typeface="Arial" charset="0"/>
                <a:ea typeface="ＭＳ Ｐゴシック" charset="0"/>
                <a:cs typeface="ＭＳ Ｐゴシック" charset="0"/>
              </a:rPr>
              <a:t>Stratégie avec test rapide : 	15.482.000 €</a:t>
            </a:r>
          </a:p>
          <a:p>
            <a:pPr>
              <a:lnSpc>
                <a:spcPct val="150000"/>
              </a:lnSpc>
              <a:tabLst>
                <a:tab pos="5383213" algn="l"/>
              </a:tabLst>
            </a:pPr>
            <a:r>
              <a:rPr lang="fr-FR" sz="2400" dirty="0">
                <a:latin typeface="Arial" charset="0"/>
                <a:ea typeface="ＭＳ Ｐゴシック" charset="0"/>
                <a:cs typeface="ＭＳ Ｐゴシック" charset="0"/>
              </a:rPr>
              <a:t>Hypothèse généralisation CVE : 	5.716.000 €</a:t>
            </a:r>
          </a:p>
          <a:p>
            <a:pPr>
              <a:lnSpc>
                <a:spcPct val="150000"/>
              </a:lnSpc>
              <a:tabLst>
                <a:tab pos="5383213" algn="l"/>
              </a:tabLst>
            </a:pPr>
            <a:r>
              <a:rPr lang="fr-FR" sz="2400" dirty="0">
                <a:latin typeface="Arial" charset="0"/>
                <a:ea typeface="ＭＳ Ｐゴシック" charset="0"/>
                <a:cs typeface="ＭＳ Ｐゴシック" charset="0"/>
              </a:rPr>
              <a:t>Economie correspondante / an : 	10.766.000 €</a:t>
            </a:r>
          </a:p>
          <a:p>
            <a:pPr>
              <a:lnSpc>
                <a:spcPct val="150000"/>
              </a:lnSpc>
              <a:tabLst>
                <a:tab pos="5383213" algn="l"/>
              </a:tabLst>
            </a:pPr>
            <a:r>
              <a:rPr lang="fr-FR" sz="2400" dirty="0">
                <a:latin typeface="Arial" charset="0"/>
                <a:ea typeface="ＭＳ Ｐゴシック" charset="0"/>
                <a:cs typeface="ＭＳ Ｐゴシック" charset="0"/>
              </a:rPr>
              <a:t>Economie par SAU / an :	17.225 €</a:t>
            </a:r>
          </a:p>
        </p:txBody>
      </p:sp>
    </p:spTree>
    <p:extLst>
      <p:ext uri="{BB962C8B-B14F-4D97-AF65-F5344CB8AC3E}">
        <p14:creationId xmlns:p14="http://schemas.microsoft.com/office/powerpoint/2010/main" val="372294525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Etudes socio-anthropologiques</a:t>
            </a:r>
          </a:p>
        </p:txBody>
      </p:sp>
      <p:sp>
        <p:nvSpPr>
          <p:cNvPr id="3" name="Espace réservé du contenu 2"/>
          <p:cNvSpPr>
            <a:spLocks noGrp="1"/>
          </p:cNvSpPr>
          <p:nvPr>
            <p:ph idx="1"/>
          </p:nvPr>
        </p:nvSpPr>
        <p:spPr>
          <a:xfrm>
            <a:off x="612676" y="1268760"/>
            <a:ext cx="7918648" cy="4464496"/>
          </a:xfrm>
        </p:spPr>
        <p:txBody>
          <a:bodyPr/>
          <a:lstStyle/>
          <a:p>
            <a:pPr>
              <a:lnSpc>
                <a:spcPct val="150000"/>
              </a:lnSpc>
            </a:pPr>
            <a:r>
              <a:rPr lang="fr-FR" sz="2400" dirty="0"/>
              <a:t>Enquêtes auprès des titulaires de CVE</a:t>
            </a:r>
          </a:p>
          <a:p>
            <a:pPr>
              <a:lnSpc>
                <a:spcPct val="150000"/>
              </a:lnSpc>
            </a:pPr>
            <a:r>
              <a:rPr lang="fr-FR" sz="2400" dirty="0"/>
              <a:t>Enquêtes auprès des professionnels de santé</a:t>
            </a:r>
          </a:p>
          <a:p>
            <a:pPr>
              <a:lnSpc>
                <a:spcPct val="150000"/>
              </a:lnSpc>
            </a:pPr>
            <a:r>
              <a:rPr lang="fr-FR" sz="2400" dirty="0" err="1"/>
              <a:t>Littératie</a:t>
            </a:r>
            <a:r>
              <a:rPr lang="fr-FR" sz="2400" dirty="0"/>
              <a:t> en santé et </a:t>
            </a:r>
            <a:r>
              <a:rPr lang="fr-FR" sz="2400" dirty="0" err="1"/>
              <a:t>empowerment</a:t>
            </a:r>
            <a:endParaRPr lang="fr-FR" sz="2400" dirty="0"/>
          </a:p>
          <a:p>
            <a:pPr>
              <a:lnSpc>
                <a:spcPct val="150000"/>
              </a:lnSpc>
            </a:pPr>
            <a:r>
              <a:rPr lang="fr-FR" sz="2400" dirty="0"/>
              <a:t>Représentation du rapport bénéfices-risques</a:t>
            </a:r>
          </a:p>
          <a:p>
            <a:pPr>
              <a:lnSpc>
                <a:spcPct val="150000"/>
              </a:lnSpc>
            </a:pPr>
            <a:r>
              <a:rPr lang="fr-FR" sz="2400" dirty="0"/>
              <a:t>Analyse des causes de non vaccination : refus, oublis, recommandations des professionnels de santé</a:t>
            </a:r>
          </a:p>
        </p:txBody>
      </p:sp>
    </p:spTree>
    <p:extLst>
      <p:ext uri="{BB962C8B-B14F-4D97-AF65-F5344CB8AC3E}">
        <p14:creationId xmlns:p14="http://schemas.microsoft.com/office/powerpoint/2010/main" val="1642939816"/>
      </p:ext>
    </p:extLst>
  </p:cSld>
  <p:clrMapOvr>
    <a:masterClrMapping/>
  </p:clrMapOvr>
  <p:transition advClick="0" advTm="5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6024" y="2660719"/>
            <a:ext cx="8676456" cy="1200329"/>
          </a:xfrm>
          <a:prstGeom prst="rect">
            <a:avLst/>
          </a:prstGeom>
          <a:noFill/>
        </p:spPr>
        <p:txBody>
          <a:bodyPr wrap="square" rtlCol="0">
            <a:spAutoFit/>
          </a:bodyPr>
          <a:lstStyle/>
          <a:p>
            <a:pPr>
              <a:buNone/>
            </a:pPr>
            <a:r>
              <a:rPr lang="fr-FR" sz="1800" b="1" dirty="0"/>
              <a:t>Expert</a:t>
            </a:r>
          </a:p>
          <a:p>
            <a:pPr>
              <a:buNone/>
            </a:pPr>
            <a:r>
              <a:rPr lang="fr-FR" sz="1800" dirty="0"/>
              <a:t>Votre enfant a donc reçu deux doses du vaccin </a:t>
            </a:r>
            <a:r>
              <a:rPr lang="fr-FR" sz="1800" dirty="0" err="1"/>
              <a:t>Meningitec</a:t>
            </a:r>
            <a:r>
              <a:rPr lang="fr-FR" sz="1800" dirty="0"/>
              <a:t> à 5 mois et à 6 mois. Ce schéma correspond à une </a:t>
            </a:r>
            <a:r>
              <a:rPr lang="fr-FR" sz="1800" dirty="0" err="1"/>
              <a:t>primovaccination</a:t>
            </a:r>
            <a:r>
              <a:rPr lang="fr-FR" sz="1800" dirty="0"/>
              <a:t>, qui doit bien être complétée par une dose de rappel à partir de l'âge de 12 mois.</a:t>
            </a:r>
          </a:p>
        </p:txBody>
      </p:sp>
      <p:sp>
        <p:nvSpPr>
          <p:cNvPr id="5" name="ZoneTexte 4"/>
          <p:cNvSpPr txBox="1"/>
          <p:nvPr/>
        </p:nvSpPr>
        <p:spPr>
          <a:xfrm>
            <a:off x="216024" y="4172887"/>
            <a:ext cx="8676456" cy="1200329"/>
          </a:xfrm>
          <a:prstGeom prst="rect">
            <a:avLst/>
          </a:prstGeom>
          <a:noFill/>
        </p:spPr>
        <p:txBody>
          <a:bodyPr wrap="square" rtlCol="0">
            <a:spAutoFit/>
          </a:bodyPr>
          <a:lstStyle/>
          <a:p>
            <a:pPr>
              <a:buNone/>
            </a:pPr>
            <a:r>
              <a:rPr lang="fr-FR" sz="1800" b="1" dirty="0"/>
              <a:t>Patient</a:t>
            </a:r>
          </a:p>
          <a:p>
            <a:pPr>
              <a:buNone/>
            </a:pPr>
            <a:r>
              <a:rPr lang="fr-FR" sz="1800" dirty="0"/>
              <a:t>Bonjour à vous, merci de votre réponse rapide. </a:t>
            </a:r>
          </a:p>
          <a:p>
            <a:pPr>
              <a:buNone/>
            </a:pPr>
            <a:r>
              <a:rPr lang="fr-FR" sz="1800" dirty="0"/>
              <a:t>Je vais donc voir avec mon médecin pour mon fils et son rappel. </a:t>
            </a:r>
            <a:r>
              <a:rPr lang="fr-FR" sz="1800" b="1" dirty="0"/>
              <a:t>Car le médecin de sa mère avant hier disait qu'il n'y avait pas de vaccination à faire....</a:t>
            </a:r>
          </a:p>
        </p:txBody>
      </p:sp>
      <p:sp>
        <p:nvSpPr>
          <p:cNvPr id="6" name="ZoneTexte 5"/>
          <p:cNvSpPr txBox="1"/>
          <p:nvPr/>
        </p:nvSpPr>
        <p:spPr>
          <a:xfrm>
            <a:off x="216024" y="594553"/>
            <a:ext cx="8676456" cy="1754327"/>
          </a:xfrm>
          <a:prstGeom prst="rect">
            <a:avLst/>
          </a:prstGeom>
          <a:noFill/>
        </p:spPr>
        <p:txBody>
          <a:bodyPr wrap="square" rtlCol="0">
            <a:spAutoFit/>
          </a:bodyPr>
          <a:lstStyle/>
          <a:p>
            <a:pPr>
              <a:buNone/>
            </a:pPr>
            <a:endParaRPr lang="fr-FR" sz="1800" dirty="0"/>
          </a:p>
          <a:p>
            <a:pPr>
              <a:buNone/>
            </a:pPr>
            <a:r>
              <a:rPr lang="fr-FR" sz="1800" b="1" dirty="0"/>
              <a:t>Patient</a:t>
            </a:r>
          </a:p>
          <a:p>
            <a:pPr>
              <a:buNone/>
            </a:pPr>
            <a:r>
              <a:rPr lang="fr-FR" sz="1800" dirty="0"/>
              <a:t>Bonjour, j'ai un message de rappel pour mon carnet Alexis indiquant qu'il faut une 3e dose de méningocoque, </a:t>
            </a:r>
            <a:r>
              <a:rPr lang="fr-FR" sz="1800" b="1" dirty="0"/>
              <a:t>alors qu'il n'y a que 2 doses à faire dans le calendrier vaccinal</a:t>
            </a:r>
            <a:r>
              <a:rPr lang="fr-FR" sz="1800" dirty="0"/>
              <a:t>. </a:t>
            </a:r>
          </a:p>
          <a:p>
            <a:pPr>
              <a:buNone/>
            </a:pPr>
            <a:r>
              <a:rPr lang="fr-FR" sz="1800" dirty="0"/>
              <a:t>Merci par avance de votre retour, cordialement</a:t>
            </a:r>
          </a:p>
        </p:txBody>
      </p:sp>
    </p:spTree>
    <p:extLst>
      <p:ext uri="{BB962C8B-B14F-4D97-AF65-F5344CB8AC3E}">
        <p14:creationId xmlns:p14="http://schemas.microsoft.com/office/powerpoint/2010/main" val="1559001216"/>
      </p:ext>
    </p:extLst>
  </p:cSld>
  <p:clrMapOvr>
    <a:masterClrMapping/>
  </p:clrMapOvr>
  <p:transition advClick="0" advTm="5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llipse 96"/>
          <p:cNvSpPr>
            <a:spLocks noChangeArrowheads="1"/>
          </p:cNvSpPr>
          <p:nvPr/>
        </p:nvSpPr>
        <p:spPr bwMode="auto">
          <a:xfrm>
            <a:off x="1331640" y="1141512"/>
            <a:ext cx="6446912" cy="4303712"/>
          </a:xfrm>
          <a:prstGeom prst="ellipse">
            <a:avLst/>
          </a:prstGeom>
          <a:noFill/>
          <a:ln w="381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000" tIns="46800" rIns="90000" bIns="46800">
            <a:spAutoFit/>
          </a:bodyPr>
          <a:lstStyle/>
          <a:p>
            <a:endParaRPr lang="fr-FR">
              <a:cs typeface="Lucida Sans Unicode" charset="0"/>
            </a:endParaRPr>
          </a:p>
        </p:txBody>
      </p:sp>
      <p:sp>
        <p:nvSpPr>
          <p:cNvPr id="135171" name="Rectangle 98"/>
          <p:cNvSpPr>
            <a:spLocks noChangeArrowheads="1"/>
          </p:cNvSpPr>
          <p:nvPr/>
        </p:nvSpPr>
        <p:spPr bwMode="auto">
          <a:xfrm>
            <a:off x="3435152" y="4646712"/>
            <a:ext cx="2743200" cy="1676400"/>
          </a:xfrm>
          <a:prstGeom prst="rect">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lIns="90000" tIns="46800" rIns="90000" bIns="46800">
            <a:spAutoFit/>
          </a:bodyPr>
          <a:lstStyle/>
          <a:p>
            <a:endParaRPr lang="fr-FR">
              <a:cs typeface="Lucida Sans Unicode" charset="0"/>
            </a:endParaRPr>
          </a:p>
        </p:txBody>
      </p:sp>
      <p:sp>
        <p:nvSpPr>
          <p:cNvPr id="135172" name="Rectangle 99"/>
          <p:cNvSpPr>
            <a:spLocks noChangeArrowheads="1"/>
          </p:cNvSpPr>
          <p:nvPr/>
        </p:nvSpPr>
        <p:spPr bwMode="auto">
          <a:xfrm>
            <a:off x="6406952" y="2284512"/>
            <a:ext cx="1905000" cy="990600"/>
          </a:xfrm>
          <a:prstGeom prst="rect">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lIns="90000" tIns="46800" rIns="90000" bIns="46800">
            <a:spAutoFit/>
          </a:bodyPr>
          <a:lstStyle/>
          <a:p>
            <a:endParaRPr lang="fr-FR">
              <a:cs typeface="Lucida Sans Unicode" charset="0"/>
            </a:endParaRPr>
          </a:p>
        </p:txBody>
      </p:sp>
      <p:sp>
        <p:nvSpPr>
          <p:cNvPr id="135173" name="Rectangle 100"/>
          <p:cNvSpPr>
            <a:spLocks noChangeArrowheads="1"/>
          </p:cNvSpPr>
          <p:nvPr/>
        </p:nvSpPr>
        <p:spPr bwMode="auto">
          <a:xfrm>
            <a:off x="3816152" y="836712"/>
            <a:ext cx="1905000" cy="1143000"/>
          </a:xfrm>
          <a:prstGeom prst="rect">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lIns="90000" tIns="46800" rIns="90000" bIns="46800">
            <a:spAutoFit/>
          </a:bodyPr>
          <a:lstStyle/>
          <a:p>
            <a:endParaRPr lang="fr-FR">
              <a:cs typeface="Lucida Sans Unicode" charset="0"/>
            </a:endParaRPr>
          </a:p>
        </p:txBody>
      </p:sp>
      <p:sp>
        <p:nvSpPr>
          <p:cNvPr id="135174" name="Rectangle 97"/>
          <p:cNvSpPr>
            <a:spLocks noChangeArrowheads="1"/>
          </p:cNvSpPr>
          <p:nvPr/>
        </p:nvSpPr>
        <p:spPr bwMode="auto">
          <a:xfrm>
            <a:off x="768152" y="2436912"/>
            <a:ext cx="1905000" cy="990600"/>
          </a:xfrm>
          <a:prstGeom prst="rect">
            <a:avLst/>
          </a:prstGeom>
          <a:solidFill>
            <a:schemeClr val="bg1"/>
          </a:solidFill>
          <a:ln>
            <a:noFill/>
          </a:ln>
          <a:extLst>
            <a:ext uri="{91240B29-F687-4f45-9708-019B960494DF}">
              <a14:hiddenLine xmlns="" xmlns:a14="http://schemas.microsoft.com/office/drawing/2010/main" w="38100">
                <a:solidFill>
                  <a:srgbClr val="000000"/>
                </a:solidFill>
                <a:round/>
                <a:headEnd/>
                <a:tailEnd/>
              </a14:hiddenLine>
            </a:ext>
          </a:extLst>
        </p:spPr>
        <p:txBody>
          <a:bodyPr lIns="90000" tIns="46800" rIns="90000" bIns="46800">
            <a:spAutoFit/>
          </a:bodyPr>
          <a:lstStyle/>
          <a:p>
            <a:endParaRPr lang="fr-FR">
              <a:cs typeface="Lucida Sans Unicode" charset="0"/>
            </a:endParaRPr>
          </a:p>
        </p:txBody>
      </p:sp>
      <p:sp>
        <p:nvSpPr>
          <p:cNvPr id="135175" name="Titre 1"/>
          <p:cNvSpPr>
            <a:spLocks noGrp="1"/>
          </p:cNvSpPr>
          <p:nvPr>
            <p:ph type="title"/>
          </p:nvPr>
        </p:nvSpPr>
        <p:spPr>
          <a:xfrm>
            <a:off x="1259632" y="98284"/>
            <a:ext cx="6984776" cy="714880"/>
          </a:xfrm>
        </p:spPr>
        <p:txBody>
          <a:bodyPr/>
          <a:lstStyle/>
          <a:p>
            <a:r>
              <a:rPr lang="fr-FR" altLang="ja-JP" sz="3200" dirty="0">
                <a:solidFill>
                  <a:schemeClr val="tx2">
                    <a:lumMod val="75000"/>
                  </a:schemeClr>
                </a:solidFill>
                <a:latin typeface="Arial" charset="0"/>
                <a:ea typeface="ＭＳ Ｐゴシック" charset="0"/>
                <a:cs typeface="ＭＳ Ｐゴシック" charset="0"/>
              </a:rPr>
              <a:t>Amélioration du parcours vaccinal</a:t>
            </a:r>
            <a:endParaRPr lang="fr-FR" sz="3200" dirty="0">
              <a:solidFill>
                <a:schemeClr val="tx2">
                  <a:lumMod val="75000"/>
                </a:schemeClr>
              </a:solidFill>
              <a:latin typeface="Arial" charset="0"/>
              <a:ea typeface="ＭＳ Ｐゴシック" charset="0"/>
              <a:cs typeface="ＭＳ Ｐゴシック" charset="0"/>
            </a:endParaRPr>
          </a:p>
        </p:txBody>
      </p:sp>
      <p:sp>
        <p:nvSpPr>
          <p:cNvPr id="135192" name="ZoneTexte 44"/>
          <p:cNvSpPr txBox="1">
            <a:spLocks noChangeArrowheads="1"/>
          </p:cNvSpPr>
          <p:nvPr/>
        </p:nvSpPr>
        <p:spPr bwMode="auto">
          <a:xfrm>
            <a:off x="539552" y="2432150"/>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r>
              <a:rPr lang="fr-FR" sz="2400" dirty="0">
                <a:solidFill>
                  <a:schemeClr val="tx2">
                    <a:lumMod val="60000"/>
                    <a:lumOff val="40000"/>
                  </a:schemeClr>
                </a:solidFill>
              </a:rPr>
              <a:t>Hôpital</a:t>
            </a:r>
          </a:p>
        </p:txBody>
      </p:sp>
      <p:sp>
        <p:nvSpPr>
          <p:cNvPr id="135193" name="ZoneTexte 45"/>
          <p:cNvSpPr txBox="1">
            <a:spLocks noChangeArrowheads="1"/>
          </p:cNvSpPr>
          <p:nvPr/>
        </p:nvSpPr>
        <p:spPr bwMode="auto">
          <a:xfrm>
            <a:off x="3215655" y="4797152"/>
            <a:ext cx="3048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r>
              <a:rPr lang="fr-FR" sz="2400" dirty="0">
                <a:solidFill>
                  <a:schemeClr val="tx2">
                    <a:lumMod val="60000"/>
                    <a:lumOff val="40000"/>
                  </a:schemeClr>
                </a:solidFill>
              </a:rPr>
              <a:t>Médecin traitant</a:t>
            </a:r>
          </a:p>
        </p:txBody>
      </p:sp>
      <p:sp>
        <p:nvSpPr>
          <p:cNvPr id="135194" name="ZoneTexte 46"/>
          <p:cNvSpPr txBox="1">
            <a:spLocks noChangeArrowheads="1"/>
          </p:cNvSpPr>
          <p:nvPr/>
        </p:nvSpPr>
        <p:spPr bwMode="auto">
          <a:xfrm>
            <a:off x="6491089" y="2283544"/>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r>
              <a:rPr lang="fr-FR" sz="2400" dirty="0">
                <a:solidFill>
                  <a:schemeClr val="tx2">
                    <a:lumMod val="60000"/>
                    <a:lumOff val="40000"/>
                  </a:schemeClr>
                </a:solidFill>
              </a:rPr>
              <a:t>Pharmacie</a:t>
            </a:r>
          </a:p>
        </p:txBody>
      </p:sp>
      <p:sp>
        <p:nvSpPr>
          <p:cNvPr id="135195" name="ZoneTexte 103"/>
          <p:cNvSpPr txBox="1">
            <a:spLocks noChangeArrowheads="1"/>
          </p:cNvSpPr>
          <p:nvPr/>
        </p:nvSpPr>
        <p:spPr bwMode="auto">
          <a:xfrm>
            <a:off x="3995936" y="880393"/>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r>
              <a:rPr lang="fr-FR" sz="2400"/>
              <a:t>Patient</a:t>
            </a:r>
          </a:p>
        </p:txBody>
      </p:sp>
      <p:sp>
        <p:nvSpPr>
          <p:cNvPr id="135228" name="ZoneTexte 43"/>
          <p:cNvSpPr txBox="1">
            <a:spLocks noChangeArrowheads="1"/>
          </p:cNvSpPr>
          <p:nvPr/>
        </p:nvSpPr>
        <p:spPr bwMode="auto">
          <a:xfrm>
            <a:off x="3575695" y="5826843"/>
            <a:ext cx="1268332" cy="338517"/>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600" dirty="0"/>
              <a:t>Prescription</a:t>
            </a:r>
          </a:p>
        </p:txBody>
      </p:sp>
      <p:sp>
        <p:nvSpPr>
          <p:cNvPr id="135226" name="ZoneTexte 43"/>
          <p:cNvSpPr txBox="1">
            <a:spLocks noChangeArrowheads="1"/>
          </p:cNvSpPr>
          <p:nvPr/>
        </p:nvSpPr>
        <p:spPr bwMode="auto">
          <a:xfrm>
            <a:off x="7032079" y="2780928"/>
            <a:ext cx="1154034" cy="338443"/>
          </a:xfrm>
          <a:prstGeom prst="rect">
            <a:avLst/>
          </a:prstGeom>
          <a:solidFill>
            <a:srgbClr val="FFEB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600" dirty="0"/>
              <a:t>Délivrance</a:t>
            </a:r>
          </a:p>
        </p:txBody>
      </p:sp>
      <p:sp>
        <p:nvSpPr>
          <p:cNvPr id="135224" name="ZoneTexte 43"/>
          <p:cNvSpPr txBox="1">
            <a:spLocks noChangeArrowheads="1"/>
          </p:cNvSpPr>
          <p:nvPr/>
        </p:nvSpPr>
        <p:spPr bwMode="auto">
          <a:xfrm>
            <a:off x="3575695" y="6330837"/>
            <a:ext cx="1543503" cy="33852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600" dirty="0">
                <a:solidFill>
                  <a:schemeClr val="bg1"/>
                </a:solidFill>
              </a:rPr>
              <a:t>Administration</a:t>
            </a:r>
          </a:p>
        </p:txBody>
      </p:sp>
      <p:grpSp>
        <p:nvGrpSpPr>
          <p:cNvPr id="135209" name="Grouper 10"/>
          <p:cNvGrpSpPr>
            <a:grpSpLocks/>
          </p:cNvGrpSpPr>
          <p:nvPr/>
        </p:nvGrpSpPr>
        <p:grpSpPr bwMode="auto">
          <a:xfrm>
            <a:off x="1619672" y="4341912"/>
            <a:ext cx="771525" cy="352425"/>
            <a:chOff x="2771800" y="3751953"/>
            <a:chExt cx="4032448" cy="1837287"/>
          </a:xfrm>
        </p:grpSpPr>
        <p:pic>
          <p:nvPicPr>
            <p:cNvPr id="135221" name="Image 1" descr="logo.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 name="Rectangle 5"/>
            <p:cNvSpPr>
              <a:spLocks noChangeArrowheads="1"/>
            </p:cNvSpPr>
            <p:nvPr/>
          </p:nvSpPr>
          <p:spPr bwMode="auto">
            <a:xfrm>
              <a:off x="4356566" y="5009915"/>
              <a:ext cx="2447682" cy="579325"/>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grpSp>
        <p:nvGrpSpPr>
          <p:cNvPr id="135210" name="Grouper 10"/>
          <p:cNvGrpSpPr>
            <a:grpSpLocks/>
          </p:cNvGrpSpPr>
          <p:nvPr/>
        </p:nvGrpSpPr>
        <p:grpSpPr bwMode="auto">
          <a:xfrm>
            <a:off x="6940352" y="4370487"/>
            <a:ext cx="771525" cy="352425"/>
            <a:chOff x="2771800" y="3751953"/>
            <a:chExt cx="4032448" cy="1837287"/>
          </a:xfrm>
        </p:grpSpPr>
        <p:pic>
          <p:nvPicPr>
            <p:cNvPr id="135219" name="Image 1" descr="logo.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 name="Rectangle 5"/>
            <p:cNvSpPr>
              <a:spLocks noChangeArrowheads="1"/>
            </p:cNvSpPr>
            <p:nvPr/>
          </p:nvSpPr>
          <p:spPr bwMode="auto">
            <a:xfrm>
              <a:off x="4356566" y="5009915"/>
              <a:ext cx="2447682" cy="579325"/>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grpSp>
        <p:nvGrpSpPr>
          <p:cNvPr id="135211" name="Grouper 10"/>
          <p:cNvGrpSpPr>
            <a:grpSpLocks/>
          </p:cNvGrpSpPr>
          <p:nvPr/>
        </p:nvGrpSpPr>
        <p:grpSpPr bwMode="auto">
          <a:xfrm>
            <a:off x="6330752" y="1522512"/>
            <a:ext cx="771525" cy="352425"/>
            <a:chOff x="2771800" y="3751953"/>
            <a:chExt cx="4032448" cy="1837287"/>
          </a:xfrm>
        </p:grpSpPr>
        <p:pic>
          <p:nvPicPr>
            <p:cNvPr id="135217" name="Image 1" descr="logo.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 name="Rectangle 5"/>
            <p:cNvSpPr>
              <a:spLocks noChangeArrowheads="1"/>
            </p:cNvSpPr>
            <p:nvPr/>
          </p:nvSpPr>
          <p:spPr bwMode="auto">
            <a:xfrm>
              <a:off x="4356566" y="5009915"/>
              <a:ext cx="2447682" cy="579325"/>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grpSp>
        <p:nvGrpSpPr>
          <p:cNvPr id="135212" name="Grouper 10"/>
          <p:cNvGrpSpPr>
            <a:grpSpLocks/>
          </p:cNvGrpSpPr>
          <p:nvPr/>
        </p:nvGrpSpPr>
        <p:grpSpPr bwMode="auto">
          <a:xfrm>
            <a:off x="2195736" y="1484784"/>
            <a:ext cx="771525" cy="352425"/>
            <a:chOff x="2771800" y="3751953"/>
            <a:chExt cx="4032448" cy="1837287"/>
          </a:xfrm>
        </p:grpSpPr>
        <p:pic>
          <p:nvPicPr>
            <p:cNvPr id="135215" name="Image 1" descr="logo.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751953"/>
              <a:ext cx="3672408" cy="147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 name="Rectangle 5"/>
            <p:cNvSpPr>
              <a:spLocks noChangeArrowheads="1"/>
            </p:cNvSpPr>
            <p:nvPr/>
          </p:nvSpPr>
          <p:spPr bwMode="auto">
            <a:xfrm>
              <a:off x="4356566" y="5009915"/>
              <a:ext cx="2447682" cy="579325"/>
            </a:xfrm>
            <a:prstGeom prst="rect">
              <a:avLst/>
            </a:prstGeom>
            <a:solidFill>
              <a:schemeClr val="bg1"/>
            </a:solidFill>
            <a:ln>
              <a:noFill/>
            </a:ln>
          </p:spPr>
          <p:txBody>
            <a:bodyPr lIns="90000" tIns="46800" rIns="90000" bIns="46800">
              <a:spAutoFit/>
            </a:bodyPr>
            <a:lstStyle>
              <a:lvl1pPr>
                <a:defRPr sz="3600">
                  <a:solidFill>
                    <a:schemeClr val="tx1"/>
                  </a:solidFill>
                  <a:latin typeface="Arial" charset="0"/>
                  <a:ea typeface="ＭＳ Ｐゴシック" pitchFamily="-110" charset="-128"/>
                </a:defRPr>
              </a:lvl1pPr>
              <a:lvl2pPr marL="742950" indent="-285750">
                <a:defRPr sz="3600">
                  <a:solidFill>
                    <a:schemeClr val="tx1"/>
                  </a:solidFill>
                  <a:latin typeface="Arial" charset="0"/>
                  <a:ea typeface="ＭＳ Ｐゴシック" pitchFamily="-110" charset="-128"/>
                </a:defRPr>
              </a:lvl2pPr>
              <a:lvl3pPr marL="1143000" indent="-228600">
                <a:defRPr sz="3600">
                  <a:solidFill>
                    <a:schemeClr val="tx1"/>
                  </a:solidFill>
                  <a:latin typeface="Arial" charset="0"/>
                  <a:ea typeface="ＭＳ Ｐゴシック" pitchFamily="-110" charset="-128"/>
                </a:defRPr>
              </a:lvl3pPr>
              <a:lvl4pPr marL="1600200" indent="-228600">
                <a:defRPr sz="3600">
                  <a:solidFill>
                    <a:schemeClr val="tx1"/>
                  </a:solidFill>
                  <a:latin typeface="Arial" charset="0"/>
                  <a:ea typeface="ＭＳ Ｐゴシック" pitchFamily="-110" charset="-128"/>
                </a:defRPr>
              </a:lvl4pPr>
              <a:lvl5pPr marL="2057400" indent="-228600">
                <a:defRPr sz="36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buFont typeface="Symbol" pitchFamily="-110" charset="2"/>
                <a:buChar char="-"/>
                <a:defRPr sz="3600">
                  <a:solidFill>
                    <a:schemeClr val="tx1"/>
                  </a:solidFill>
                  <a:latin typeface="Arial" charset="0"/>
                  <a:ea typeface="ＭＳ Ｐゴシック" pitchFamily="-110" charset="-128"/>
                </a:defRPr>
              </a:lvl9pPr>
            </a:lstStyle>
            <a:p>
              <a:pPr>
                <a:buFont typeface="Symbol" pitchFamily="-110" charset="2"/>
                <a:buChar char="-"/>
                <a:defRPr/>
              </a:pPr>
              <a:endParaRPr lang="en-GB" altLang="fr-FR">
                <a:cs typeface="+mn-cs"/>
              </a:endParaRPr>
            </a:p>
          </p:txBody>
        </p:sp>
      </p:grpSp>
      <p:sp>
        <p:nvSpPr>
          <p:cNvPr id="135229" name="ZoneTexte 42"/>
          <p:cNvSpPr txBox="1">
            <a:spLocks noChangeArrowheads="1"/>
          </p:cNvSpPr>
          <p:nvPr/>
        </p:nvSpPr>
        <p:spPr bwMode="auto">
          <a:xfrm>
            <a:off x="861779" y="2946846"/>
            <a:ext cx="1693997" cy="33813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r>
              <a:rPr lang="fr-FR" sz="1600" dirty="0">
                <a:solidFill>
                  <a:schemeClr val="bg1"/>
                </a:solidFill>
              </a:rPr>
              <a:t>Splénectomie</a:t>
            </a:r>
          </a:p>
        </p:txBody>
      </p:sp>
      <p:sp>
        <p:nvSpPr>
          <p:cNvPr id="135230" name="Rectangle 25"/>
          <p:cNvSpPr>
            <a:spLocks noChangeArrowheads="1"/>
          </p:cNvSpPr>
          <p:nvPr/>
        </p:nvSpPr>
        <p:spPr bwMode="auto">
          <a:xfrm>
            <a:off x="4120952" y="2343927"/>
            <a:ext cx="304800" cy="304800"/>
          </a:xfrm>
          <a:prstGeom prst="rect">
            <a:avLst/>
          </a:prstGeom>
          <a:solidFill>
            <a:schemeClr val="tx2"/>
          </a:solidFill>
          <a:ln w="12700">
            <a:solidFill>
              <a:srgbClr val="3366FF"/>
            </a:solidFill>
            <a:round/>
            <a:headEnd/>
            <a:tailEnd/>
          </a:ln>
        </p:spPr>
        <p:txBody>
          <a:bodyPr lIns="90000" tIns="46800" rIns="90000" bIns="46800">
            <a:spAutoFit/>
          </a:bodyPr>
          <a:lstStyle/>
          <a:p>
            <a:endParaRPr lang="fr-FR">
              <a:cs typeface="Lucida Sans Unicode" charset="0"/>
            </a:endParaRPr>
          </a:p>
        </p:txBody>
      </p:sp>
      <p:grpSp>
        <p:nvGrpSpPr>
          <p:cNvPr id="6" name="Grouper 5"/>
          <p:cNvGrpSpPr/>
          <p:nvPr/>
        </p:nvGrpSpPr>
        <p:grpSpPr>
          <a:xfrm>
            <a:off x="3739952" y="1734327"/>
            <a:ext cx="2006734" cy="2774793"/>
            <a:chOff x="3440113" y="1370112"/>
            <a:chExt cx="2006734" cy="2774793"/>
          </a:xfrm>
        </p:grpSpPr>
        <p:sp>
          <p:nvSpPr>
            <p:cNvPr id="135176" name="Rectangle 25"/>
            <p:cNvSpPr>
              <a:spLocks noChangeArrowheads="1"/>
            </p:cNvSpPr>
            <p:nvPr/>
          </p:nvSpPr>
          <p:spPr bwMode="auto">
            <a:xfrm>
              <a:off x="3829050" y="19797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77" name="Rectangle 26"/>
            <p:cNvSpPr>
              <a:spLocks noChangeArrowheads="1"/>
            </p:cNvSpPr>
            <p:nvPr/>
          </p:nvSpPr>
          <p:spPr bwMode="auto">
            <a:xfrm>
              <a:off x="4133850" y="19797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78" name="Rectangle 27"/>
            <p:cNvSpPr>
              <a:spLocks noChangeArrowheads="1"/>
            </p:cNvSpPr>
            <p:nvPr/>
          </p:nvSpPr>
          <p:spPr bwMode="auto">
            <a:xfrm>
              <a:off x="4438650" y="19797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79" name="Rectangle 28"/>
            <p:cNvSpPr>
              <a:spLocks noChangeArrowheads="1"/>
            </p:cNvSpPr>
            <p:nvPr/>
          </p:nvSpPr>
          <p:spPr bwMode="auto">
            <a:xfrm>
              <a:off x="4743450" y="19797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0" name="Rectangle 29"/>
            <p:cNvSpPr>
              <a:spLocks noChangeArrowheads="1"/>
            </p:cNvSpPr>
            <p:nvPr/>
          </p:nvSpPr>
          <p:spPr bwMode="auto">
            <a:xfrm>
              <a:off x="3829050" y="22845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1" name="Rectangle 30"/>
            <p:cNvSpPr>
              <a:spLocks noChangeArrowheads="1"/>
            </p:cNvSpPr>
            <p:nvPr/>
          </p:nvSpPr>
          <p:spPr bwMode="auto">
            <a:xfrm>
              <a:off x="4133850" y="22845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2" name="Rectangle 31"/>
            <p:cNvSpPr>
              <a:spLocks noChangeArrowheads="1"/>
            </p:cNvSpPr>
            <p:nvPr/>
          </p:nvSpPr>
          <p:spPr bwMode="auto">
            <a:xfrm>
              <a:off x="4438650" y="22845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3" name="Rectangle 32"/>
            <p:cNvSpPr>
              <a:spLocks noChangeArrowheads="1"/>
            </p:cNvSpPr>
            <p:nvPr/>
          </p:nvSpPr>
          <p:spPr bwMode="auto">
            <a:xfrm>
              <a:off x="4743450" y="22845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4" name="Rectangle 33"/>
            <p:cNvSpPr>
              <a:spLocks noChangeArrowheads="1"/>
            </p:cNvSpPr>
            <p:nvPr/>
          </p:nvSpPr>
          <p:spPr bwMode="auto">
            <a:xfrm>
              <a:off x="3829050" y="25893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5" name="Rectangle 34"/>
            <p:cNvSpPr>
              <a:spLocks noChangeArrowheads="1"/>
            </p:cNvSpPr>
            <p:nvPr/>
          </p:nvSpPr>
          <p:spPr bwMode="auto">
            <a:xfrm>
              <a:off x="4133850" y="25893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6" name="Rectangle 35"/>
            <p:cNvSpPr>
              <a:spLocks noChangeArrowheads="1"/>
            </p:cNvSpPr>
            <p:nvPr/>
          </p:nvSpPr>
          <p:spPr bwMode="auto">
            <a:xfrm>
              <a:off x="4438650" y="25893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7" name="Rectangle 36"/>
            <p:cNvSpPr>
              <a:spLocks noChangeArrowheads="1"/>
            </p:cNvSpPr>
            <p:nvPr/>
          </p:nvSpPr>
          <p:spPr bwMode="auto">
            <a:xfrm>
              <a:off x="4743450" y="25893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8" name="Rectangle 37"/>
            <p:cNvSpPr>
              <a:spLocks noChangeArrowheads="1"/>
            </p:cNvSpPr>
            <p:nvPr/>
          </p:nvSpPr>
          <p:spPr bwMode="auto">
            <a:xfrm>
              <a:off x="3829050" y="28941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89" name="Rectangle 38"/>
            <p:cNvSpPr>
              <a:spLocks noChangeArrowheads="1"/>
            </p:cNvSpPr>
            <p:nvPr/>
          </p:nvSpPr>
          <p:spPr bwMode="auto">
            <a:xfrm>
              <a:off x="4133850" y="28941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90" name="Rectangle 39"/>
            <p:cNvSpPr>
              <a:spLocks noChangeArrowheads="1"/>
            </p:cNvSpPr>
            <p:nvPr/>
          </p:nvSpPr>
          <p:spPr bwMode="auto">
            <a:xfrm>
              <a:off x="4438650" y="28941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91" name="Rectangle 40"/>
            <p:cNvSpPr>
              <a:spLocks noChangeArrowheads="1"/>
            </p:cNvSpPr>
            <p:nvPr/>
          </p:nvSpPr>
          <p:spPr bwMode="auto">
            <a:xfrm>
              <a:off x="4743450" y="2894112"/>
              <a:ext cx="304800" cy="304800"/>
            </a:xfrm>
            <a:prstGeom prst="rect">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96" name="Ellipse 104"/>
            <p:cNvSpPr>
              <a:spLocks noChangeArrowheads="1"/>
            </p:cNvSpPr>
            <p:nvPr/>
          </p:nvSpPr>
          <p:spPr bwMode="auto">
            <a:xfrm>
              <a:off x="4133850" y="1370112"/>
              <a:ext cx="609600" cy="609600"/>
            </a:xfrm>
            <a:prstGeom prst="ellipse">
              <a:avLst/>
            </a:pr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197" name="Forme libre 106"/>
            <p:cNvSpPr>
              <a:spLocks noChangeArrowheads="1"/>
            </p:cNvSpPr>
            <p:nvPr/>
          </p:nvSpPr>
          <p:spPr bwMode="auto">
            <a:xfrm>
              <a:off x="3440113" y="1981300"/>
              <a:ext cx="376237" cy="804862"/>
            </a:xfrm>
            <a:custGeom>
              <a:avLst/>
              <a:gdLst>
                <a:gd name="T0" fmla="*/ 403338 w 375643"/>
                <a:gd name="T1" fmla="*/ 0 h 804982"/>
                <a:gd name="T2" fmla="*/ 0 w 375643"/>
                <a:gd name="T3" fmla="*/ 533057 h 804982"/>
                <a:gd name="T4" fmla="*/ 249685 w 375643"/>
                <a:gd name="T5" fmla="*/ 799599 h 804982"/>
                <a:gd name="T6" fmla="*/ 0 60000 65536"/>
                <a:gd name="T7" fmla="*/ 0 60000 65536"/>
                <a:gd name="T8" fmla="*/ 0 60000 65536"/>
                <a:gd name="T9" fmla="*/ 0 w 375643"/>
                <a:gd name="T10" fmla="*/ 0 h 804982"/>
                <a:gd name="T11" fmla="*/ 375643 w 375643"/>
                <a:gd name="T12" fmla="*/ 804982 h 804982"/>
              </a:gdLst>
              <a:ahLst/>
              <a:cxnLst>
                <a:cxn ang="T6">
                  <a:pos x="T0" y="T1"/>
                </a:cxn>
                <a:cxn ang="T7">
                  <a:pos x="T2" y="T3"/>
                </a:cxn>
                <a:cxn ang="T8">
                  <a:pos x="T4" y="T5"/>
                </a:cxn>
              </a:cxnLst>
              <a:rect l="T9" t="T10" r="T11" b="T12"/>
              <a:pathLst>
                <a:path w="375643" h="804982">
                  <a:moveTo>
                    <a:pt x="375643" y="0"/>
                  </a:moveTo>
                  <a:lnTo>
                    <a:pt x="0" y="536654"/>
                  </a:lnTo>
                  <a:lnTo>
                    <a:pt x="232541" y="804982"/>
                  </a:lnTo>
                </a:path>
              </a:pathLst>
            </a:custGeom>
            <a:noFill/>
            <a:ln w="127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p>
          </p:txBody>
        </p:sp>
        <p:sp>
          <p:nvSpPr>
            <p:cNvPr id="108" name="Ellipse 107"/>
            <p:cNvSpPr>
              <a:spLocks noChangeAspect="1"/>
            </p:cNvSpPr>
            <p:nvPr/>
          </p:nvSpPr>
          <p:spPr bwMode="auto">
            <a:xfrm rot="2270926">
              <a:off x="3611487" y="2746735"/>
              <a:ext cx="192024" cy="128016"/>
            </a:xfrm>
            <a:prstGeom prst="ellipse">
              <a:avLst/>
            </a:prstGeom>
            <a:solidFill>
              <a:schemeClr val="bg1"/>
            </a:solidFill>
            <a:ln w="12700" cap="flat" cmpd="sng" algn="ctr">
              <a:solidFill>
                <a:srgbClr val="3366FF"/>
              </a:solidFill>
              <a:prstDash val="solid"/>
              <a:round/>
              <a:headEnd type="none" w="med" len="med"/>
              <a:tailEnd type="none" w="med" len="med"/>
            </a:ln>
            <a:effectLst/>
            <a:scene3d>
              <a:camera prst="orthographicFront"/>
              <a:lightRig rig="threePt" dir="t"/>
            </a:scene3d>
          </p:spPr>
          <p:txBody>
            <a:bodyPr lIns="90000" tIns="46800" rIns="90000" bIns="46800">
              <a:spAutoFit/>
            </a:bodyPr>
            <a:lstStyle/>
            <a:p>
              <a:pPr>
                <a:buFont typeface="Symbol" charset="2"/>
                <a:buChar char="-"/>
                <a:defRPr/>
              </a:pPr>
              <a:endParaRPr lang="fr-FR">
                <a:ea typeface="Lucida Sans Unicode" charset="0"/>
                <a:cs typeface="Lucida Sans Unicode" charset="0"/>
              </a:endParaRPr>
            </a:p>
          </p:txBody>
        </p:sp>
        <p:sp>
          <p:nvSpPr>
            <p:cNvPr id="111" name="Forme libre 110"/>
            <p:cNvSpPr/>
            <p:nvPr/>
          </p:nvSpPr>
          <p:spPr bwMode="auto">
            <a:xfrm flipH="1">
              <a:off x="5065847" y="1988656"/>
              <a:ext cx="381000" cy="804982"/>
            </a:xfrm>
            <a:custGeom>
              <a:avLst/>
              <a:gdLst>
                <a:gd name="connsiteX0" fmla="*/ 375643 w 375643"/>
                <a:gd name="connsiteY0" fmla="*/ 0 h 804982"/>
                <a:gd name="connsiteX1" fmla="*/ 0 w 375643"/>
                <a:gd name="connsiteY1" fmla="*/ 536654 h 804982"/>
                <a:gd name="connsiteX2" fmla="*/ 232541 w 375643"/>
                <a:gd name="connsiteY2" fmla="*/ 804982 h 804982"/>
              </a:gdLst>
              <a:ahLst/>
              <a:cxnLst>
                <a:cxn ang="0">
                  <a:pos x="connsiteX0" y="connsiteY0"/>
                </a:cxn>
                <a:cxn ang="0">
                  <a:pos x="connsiteX1" y="connsiteY1"/>
                </a:cxn>
                <a:cxn ang="0">
                  <a:pos x="connsiteX2" y="connsiteY2"/>
                </a:cxn>
              </a:cxnLst>
              <a:rect l="l" t="t" r="r" b="b"/>
              <a:pathLst>
                <a:path w="375643" h="804982">
                  <a:moveTo>
                    <a:pt x="375643" y="0"/>
                  </a:moveTo>
                  <a:lnTo>
                    <a:pt x="0" y="536654"/>
                  </a:lnTo>
                  <a:lnTo>
                    <a:pt x="232541" y="804982"/>
                  </a:lnTo>
                </a:path>
              </a:pathLst>
            </a:custGeom>
            <a:noFill/>
            <a:ln w="12700" cap="flat" cmpd="sng" algn="ctr">
              <a:solidFill>
                <a:srgbClr val="3366FF"/>
              </a:solidFill>
              <a:prstDash val="solid"/>
              <a:round/>
              <a:headEnd type="none" w="med" len="med"/>
              <a:tailEnd type="none" w="med" len="med"/>
            </a:ln>
            <a:effectLst/>
            <a:scene3d>
              <a:camera prst="obliqueBottomLeft"/>
              <a:lightRig rig="threePt" dir="t"/>
            </a:scene3d>
          </p:spPr>
          <p:txBody>
            <a:bodyPr lIns="90000" tIns="46800" rIns="90000" bIns="46800">
              <a:spAutoFit/>
            </a:bodyPr>
            <a:lstStyle/>
            <a:p>
              <a:pPr>
                <a:buFont typeface="Symbol" charset="2"/>
                <a:buChar char="-"/>
                <a:defRPr/>
              </a:pPr>
              <a:endParaRPr lang="fr-FR">
                <a:ea typeface="Lucida Sans Unicode" charset="0"/>
                <a:cs typeface="Lucida Sans Unicode" charset="0"/>
              </a:endParaRPr>
            </a:p>
          </p:txBody>
        </p:sp>
        <p:sp>
          <p:nvSpPr>
            <p:cNvPr id="112" name="Ellipse 111"/>
            <p:cNvSpPr>
              <a:spLocks noChangeAspect="1"/>
            </p:cNvSpPr>
            <p:nvPr/>
          </p:nvSpPr>
          <p:spPr bwMode="auto">
            <a:xfrm rot="19329074" flipH="1">
              <a:off x="5077763" y="2754039"/>
              <a:ext cx="194762" cy="128016"/>
            </a:xfrm>
            <a:prstGeom prst="ellipse">
              <a:avLst/>
            </a:prstGeom>
            <a:solidFill>
              <a:schemeClr val="bg1"/>
            </a:solidFill>
            <a:ln w="12700" cap="flat" cmpd="sng" algn="ctr">
              <a:solidFill>
                <a:srgbClr val="3366FF"/>
              </a:solidFill>
              <a:prstDash val="solid"/>
              <a:round/>
              <a:headEnd type="none" w="med" len="med"/>
              <a:tailEnd type="none" w="med" len="med"/>
            </a:ln>
            <a:effectLst/>
            <a:scene3d>
              <a:camera prst="obliqueBottomLeft"/>
              <a:lightRig rig="threePt" dir="t"/>
            </a:scene3d>
          </p:spPr>
          <p:txBody>
            <a:bodyPr lIns="90000" tIns="46800" rIns="90000" bIns="46800">
              <a:spAutoFit/>
            </a:bodyPr>
            <a:lstStyle/>
            <a:p>
              <a:pPr>
                <a:buFont typeface="Symbol" charset="2"/>
                <a:buChar char="-"/>
                <a:defRPr/>
              </a:pPr>
              <a:endParaRPr lang="fr-FR">
                <a:ea typeface="Lucida Sans Unicode" charset="0"/>
                <a:cs typeface="Lucida Sans Unicode" charset="0"/>
              </a:endParaRPr>
            </a:p>
          </p:txBody>
        </p:sp>
        <p:cxnSp>
          <p:nvCxnSpPr>
            <p:cNvPr id="135201" name="Connecteur droit 113"/>
            <p:cNvCxnSpPr>
              <a:cxnSpLocks noChangeShapeType="1"/>
            </p:cNvCxnSpPr>
            <p:nvPr/>
          </p:nvCxnSpPr>
          <p:spPr bwMode="auto">
            <a:xfrm rot="5400000">
              <a:off x="3753644" y="3580706"/>
              <a:ext cx="762000" cy="1588"/>
            </a:xfrm>
            <a:prstGeom prst="line">
              <a:avLst/>
            </a:prstGeom>
            <a:noFill/>
            <a:ln w="15875">
              <a:solidFill>
                <a:srgbClr val="3366FF"/>
              </a:solidFill>
              <a:round/>
              <a:headEnd/>
              <a:tailEnd/>
            </a:ln>
            <a:extLst>
              <a:ext uri="{909E8E84-426E-40dd-AFC4-6F175D3DCCD1}">
                <a14:hiddenFill xmlns="" xmlns:a14="http://schemas.microsoft.com/office/drawing/2010/main">
                  <a:noFill/>
                </a14:hiddenFill>
              </a:ext>
            </a:extLst>
          </p:spPr>
        </p:cxnSp>
        <p:cxnSp>
          <p:nvCxnSpPr>
            <p:cNvPr id="135202" name="Connecteur droit 114"/>
            <p:cNvCxnSpPr>
              <a:cxnSpLocks noChangeShapeType="1"/>
            </p:cNvCxnSpPr>
            <p:nvPr/>
          </p:nvCxnSpPr>
          <p:spPr bwMode="auto">
            <a:xfrm rot="5400000">
              <a:off x="4277519" y="3579118"/>
              <a:ext cx="762000" cy="1588"/>
            </a:xfrm>
            <a:prstGeom prst="line">
              <a:avLst/>
            </a:prstGeom>
            <a:noFill/>
            <a:ln w="15875">
              <a:solidFill>
                <a:srgbClr val="3366FF"/>
              </a:solidFill>
              <a:round/>
              <a:headEnd/>
              <a:tailEnd/>
            </a:ln>
            <a:extLst>
              <a:ext uri="{909E8E84-426E-40dd-AFC4-6F175D3DCCD1}">
                <a14:hiddenFill xmlns="" xmlns:a14="http://schemas.microsoft.com/office/drawing/2010/main">
                  <a:noFill/>
                </a14:hiddenFill>
              </a:ext>
            </a:extLst>
          </p:spPr>
        </p:cxnSp>
        <p:sp>
          <p:nvSpPr>
            <p:cNvPr id="119" name="Ellipse 118"/>
            <p:cNvSpPr>
              <a:spLocks noChangeAspect="1"/>
            </p:cNvSpPr>
            <p:nvPr/>
          </p:nvSpPr>
          <p:spPr bwMode="auto">
            <a:xfrm rot="2270926">
              <a:off x="4045122" y="3929319"/>
              <a:ext cx="288036" cy="192024"/>
            </a:xfrm>
            <a:prstGeom prst="ellipse">
              <a:avLst/>
            </a:prstGeom>
            <a:solidFill>
              <a:schemeClr val="bg1"/>
            </a:solidFill>
            <a:ln w="12700" cap="flat" cmpd="sng" algn="ctr">
              <a:solidFill>
                <a:srgbClr val="3366FF"/>
              </a:solidFill>
              <a:prstDash val="solid"/>
              <a:round/>
              <a:headEnd type="none" w="med" len="med"/>
              <a:tailEnd type="none" w="med" len="med"/>
            </a:ln>
            <a:effectLst/>
            <a:scene3d>
              <a:camera prst="orthographicFront"/>
              <a:lightRig rig="threePt" dir="t"/>
            </a:scene3d>
          </p:spPr>
          <p:txBody>
            <a:bodyPr lIns="90000" tIns="46800" rIns="90000" bIns="46800">
              <a:spAutoFit/>
            </a:bodyPr>
            <a:lstStyle/>
            <a:p>
              <a:pPr>
                <a:buFont typeface="Symbol" charset="2"/>
                <a:buChar char="-"/>
                <a:defRPr/>
              </a:pPr>
              <a:endParaRPr lang="fr-FR">
                <a:ea typeface="Lucida Sans Unicode" charset="0"/>
                <a:cs typeface="Lucida Sans Unicode" charset="0"/>
              </a:endParaRPr>
            </a:p>
          </p:txBody>
        </p:sp>
        <p:sp>
          <p:nvSpPr>
            <p:cNvPr id="120" name="Ellipse 119"/>
            <p:cNvSpPr>
              <a:spLocks noChangeAspect="1"/>
            </p:cNvSpPr>
            <p:nvPr/>
          </p:nvSpPr>
          <p:spPr bwMode="auto">
            <a:xfrm rot="2270926">
              <a:off x="4502708" y="3952881"/>
              <a:ext cx="288036" cy="192024"/>
            </a:xfrm>
            <a:prstGeom prst="ellipse">
              <a:avLst/>
            </a:prstGeom>
            <a:solidFill>
              <a:schemeClr val="bg1"/>
            </a:solidFill>
            <a:ln w="12700" cap="flat" cmpd="sng" algn="ctr">
              <a:solidFill>
                <a:srgbClr val="3366FF"/>
              </a:solidFill>
              <a:prstDash val="solid"/>
              <a:round/>
              <a:headEnd type="none" w="med" len="med"/>
              <a:tailEnd type="none" w="med" len="med"/>
            </a:ln>
            <a:effectLst/>
            <a:scene3d>
              <a:camera prst="orthographicFront"/>
              <a:lightRig rig="threePt" dir="t"/>
            </a:scene3d>
          </p:spPr>
          <p:txBody>
            <a:bodyPr lIns="90000" tIns="46800" rIns="90000" bIns="46800">
              <a:spAutoFit/>
            </a:bodyPr>
            <a:lstStyle/>
            <a:p>
              <a:pPr>
                <a:buFont typeface="Symbol" charset="2"/>
                <a:buChar char="-"/>
                <a:defRPr/>
              </a:pPr>
              <a:endParaRPr lang="fr-FR">
                <a:ea typeface="Lucida Sans Unicode" charset="0"/>
                <a:cs typeface="Lucida Sans Unicode" charset="0"/>
              </a:endParaRPr>
            </a:p>
          </p:txBody>
        </p:sp>
        <p:sp>
          <p:nvSpPr>
            <p:cNvPr id="135227" name="Rectangle 25"/>
            <p:cNvSpPr>
              <a:spLocks noChangeArrowheads="1"/>
            </p:cNvSpPr>
            <p:nvPr/>
          </p:nvSpPr>
          <p:spPr bwMode="auto">
            <a:xfrm>
              <a:off x="4140151" y="2904034"/>
              <a:ext cx="304881" cy="304767"/>
            </a:xfrm>
            <a:prstGeom prst="rect">
              <a:avLst/>
            </a:prstGeom>
            <a:solidFill>
              <a:srgbClr val="FF8000"/>
            </a:solidFill>
            <a:ln w="12700">
              <a:solidFill>
                <a:srgbClr val="3366FF"/>
              </a:solidFill>
              <a:round/>
              <a:headEnd/>
              <a:tailEnd/>
            </a:ln>
          </p:spPr>
          <p:txBody>
            <a:bodyPr lIns="90000" tIns="46800" rIns="90000" bIns="46800">
              <a:spAutoFit/>
            </a:bodyPr>
            <a:lstStyle/>
            <a:p>
              <a:endParaRPr lang="fr-FR">
                <a:cs typeface="Lucida Sans Unicode" charset="0"/>
              </a:endParaRPr>
            </a:p>
          </p:txBody>
        </p:sp>
        <p:sp>
          <p:nvSpPr>
            <p:cNvPr id="135225" name="Rectangle 25"/>
            <p:cNvSpPr>
              <a:spLocks noChangeArrowheads="1"/>
            </p:cNvSpPr>
            <p:nvPr/>
          </p:nvSpPr>
          <p:spPr bwMode="auto">
            <a:xfrm>
              <a:off x="4441834" y="2895422"/>
              <a:ext cx="304814" cy="304701"/>
            </a:xfrm>
            <a:prstGeom prst="rect">
              <a:avLst/>
            </a:prstGeom>
            <a:solidFill>
              <a:srgbClr val="FF0000"/>
            </a:solidFill>
            <a:ln w="12700">
              <a:solidFill>
                <a:srgbClr val="3366FF"/>
              </a:solidFill>
              <a:round/>
              <a:headEnd/>
              <a:tailEnd/>
            </a:ln>
          </p:spPr>
          <p:txBody>
            <a:bodyPr lIns="90000" tIns="46800" rIns="90000" bIns="46800">
              <a:spAutoFit/>
            </a:bodyPr>
            <a:lstStyle/>
            <a:p>
              <a:endParaRPr lang="fr-FR">
                <a:cs typeface="Lucida Sans Unicode" charset="0"/>
              </a:endParaRPr>
            </a:p>
          </p:txBody>
        </p:sp>
        <p:sp>
          <p:nvSpPr>
            <p:cNvPr id="135223" name="Rectangle 25"/>
            <p:cNvSpPr>
              <a:spLocks noChangeArrowheads="1"/>
            </p:cNvSpPr>
            <p:nvPr/>
          </p:nvSpPr>
          <p:spPr bwMode="auto">
            <a:xfrm>
              <a:off x="4751004" y="2904030"/>
              <a:ext cx="304873" cy="304771"/>
            </a:xfrm>
            <a:prstGeom prst="rect">
              <a:avLst/>
            </a:prstGeom>
            <a:solidFill>
              <a:srgbClr val="00FF00"/>
            </a:solidFill>
            <a:ln w="12700">
              <a:solidFill>
                <a:srgbClr val="3366FF"/>
              </a:solidFill>
              <a:round/>
              <a:headEnd/>
              <a:tailEnd/>
            </a:ln>
          </p:spPr>
          <p:txBody>
            <a:bodyPr lIns="90000" tIns="46800" rIns="90000" bIns="46800">
              <a:spAutoFit/>
            </a:bodyPr>
            <a:lstStyle/>
            <a:p>
              <a:endParaRPr lang="fr-FR">
                <a:cs typeface="Lucida Sans Unicode" charset="0"/>
              </a:endParaRPr>
            </a:p>
          </p:txBody>
        </p:sp>
        <p:sp>
          <p:nvSpPr>
            <p:cNvPr id="135213" name="Ellipse 85"/>
            <p:cNvSpPr>
              <a:spLocks noChangeAspect="1"/>
            </p:cNvSpPr>
            <p:nvPr/>
          </p:nvSpPr>
          <p:spPr bwMode="auto">
            <a:xfrm>
              <a:off x="4278313" y="1598712"/>
              <a:ext cx="42862" cy="42863"/>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sp>
          <p:nvSpPr>
            <p:cNvPr id="135214" name="Ellipse 86"/>
            <p:cNvSpPr>
              <a:spLocks noChangeAspect="1"/>
            </p:cNvSpPr>
            <p:nvPr/>
          </p:nvSpPr>
          <p:spPr bwMode="auto">
            <a:xfrm>
              <a:off x="4583113" y="1598712"/>
              <a:ext cx="42862" cy="42863"/>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fr-FR">
                <a:cs typeface="Lucida Sans Unicode" charset="0"/>
              </a:endParaRPr>
            </a:p>
          </p:txBody>
        </p:sp>
      </p:grpSp>
      <p:sp>
        <p:nvSpPr>
          <p:cNvPr id="63" name="ZoneTexte 43"/>
          <p:cNvSpPr txBox="1">
            <a:spLocks noChangeArrowheads="1"/>
          </p:cNvSpPr>
          <p:nvPr/>
        </p:nvSpPr>
        <p:spPr bwMode="auto">
          <a:xfrm>
            <a:off x="3563888" y="5301208"/>
            <a:ext cx="2490441" cy="33855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600" dirty="0"/>
              <a:t>Validation du profil santé</a:t>
            </a:r>
          </a:p>
        </p:txBody>
      </p:sp>
      <p:sp>
        <p:nvSpPr>
          <p:cNvPr id="68" name="Rectangle 25"/>
          <p:cNvSpPr>
            <a:spLocks noChangeArrowheads="1"/>
          </p:cNvSpPr>
          <p:nvPr/>
        </p:nvSpPr>
        <p:spPr bwMode="auto">
          <a:xfrm>
            <a:off x="4128768" y="3265366"/>
            <a:ext cx="304881" cy="304767"/>
          </a:xfrm>
          <a:prstGeom prst="rect">
            <a:avLst/>
          </a:prstGeom>
          <a:solidFill>
            <a:schemeClr val="bg2"/>
          </a:solidFill>
          <a:ln w="12700">
            <a:solidFill>
              <a:srgbClr val="3366FF"/>
            </a:solidFill>
            <a:round/>
            <a:headEnd/>
            <a:tailEnd/>
          </a:ln>
        </p:spPr>
        <p:txBody>
          <a:bodyPr lIns="90000" tIns="46800" rIns="90000" bIns="46800">
            <a:spAutoFit/>
          </a:bodyPr>
          <a:lstStyle/>
          <a:p>
            <a:endParaRPr lang="fr-FR">
              <a:cs typeface="Lucida Sans Unicode" charset="0"/>
            </a:endParaRPr>
          </a:p>
        </p:txBody>
      </p:sp>
      <p:sp>
        <p:nvSpPr>
          <p:cNvPr id="10" name="ZoneTexte 9"/>
          <p:cNvSpPr txBox="1"/>
          <p:nvPr/>
        </p:nvSpPr>
        <p:spPr>
          <a:xfrm>
            <a:off x="323528" y="5520515"/>
            <a:ext cx="263188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800" dirty="0"/>
              <a:t>Chaque couleur désigne une information codifiée</a:t>
            </a:r>
          </a:p>
        </p:txBody>
      </p:sp>
      <p:sp>
        <p:nvSpPr>
          <p:cNvPr id="2" name="Ellipse 1"/>
          <p:cNvSpPr>
            <a:spLocks noChangeAspect="1"/>
          </p:cNvSpPr>
          <p:nvPr/>
        </p:nvSpPr>
        <p:spPr bwMode="auto">
          <a:xfrm>
            <a:off x="251520" y="2852936"/>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kumimoji="0" lang="fr-FR" sz="2000" b="1" i="0" u="none" strike="noStrike" cap="none" normalizeH="0" baseline="0" dirty="0">
                <a:ln>
                  <a:noFill/>
                </a:ln>
                <a:solidFill>
                  <a:schemeClr val="tx1"/>
                </a:solidFill>
                <a:effectLst/>
                <a:latin typeface="Arial" charset="0"/>
                <a:ea typeface="Lucida Sans Unicode" charset="0"/>
                <a:cs typeface="Lucida Sans Unicode" charset="0"/>
              </a:rPr>
              <a:t>1</a:t>
            </a:r>
          </a:p>
        </p:txBody>
      </p:sp>
      <p:sp>
        <p:nvSpPr>
          <p:cNvPr id="65" name="Ellipse 64"/>
          <p:cNvSpPr>
            <a:spLocks/>
          </p:cNvSpPr>
          <p:nvPr/>
        </p:nvSpPr>
        <p:spPr bwMode="auto">
          <a:xfrm>
            <a:off x="2987824" y="5229256"/>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kumimoji="0" lang="fr-FR" sz="2000" b="1" i="0" u="none" strike="noStrike" cap="none" normalizeH="0" baseline="0" dirty="0">
                <a:ln>
                  <a:noFill/>
                </a:ln>
                <a:solidFill>
                  <a:schemeClr val="tx1"/>
                </a:solidFill>
                <a:effectLst/>
                <a:latin typeface="Arial" charset="0"/>
                <a:ea typeface="Lucida Sans Unicode" charset="0"/>
                <a:cs typeface="Lucida Sans Unicode" charset="0"/>
              </a:rPr>
              <a:t>2</a:t>
            </a:r>
          </a:p>
        </p:txBody>
      </p:sp>
      <p:sp>
        <p:nvSpPr>
          <p:cNvPr id="66" name="Ellipse 65"/>
          <p:cNvSpPr>
            <a:spLocks/>
          </p:cNvSpPr>
          <p:nvPr/>
        </p:nvSpPr>
        <p:spPr bwMode="auto">
          <a:xfrm>
            <a:off x="4932040" y="5702408"/>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lang="fr-FR" sz="2000" b="1" dirty="0">
                <a:ea typeface="Lucida Sans Unicode" charset="0"/>
                <a:cs typeface="Lucida Sans Unicode" charset="0"/>
              </a:rPr>
              <a:t>3</a:t>
            </a:r>
            <a:endParaRPr kumimoji="0" lang="fr-FR" sz="2000" b="1"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67" name="Ellipse 66"/>
          <p:cNvSpPr>
            <a:spLocks/>
          </p:cNvSpPr>
          <p:nvPr/>
        </p:nvSpPr>
        <p:spPr bwMode="auto">
          <a:xfrm>
            <a:off x="2987824" y="6206520"/>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lang="fr-FR" sz="2000" b="1" dirty="0">
                <a:ea typeface="Lucida Sans Unicode" charset="0"/>
                <a:cs typeface="Lucida Sans Unicode" charset="0"/>
              </a:rPr>
              <a:t>5</a:t>
            </a:r>
            <a:endParaRPr kumimoji="0" lang="fr-FR" sz="2000" b="1"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69" name="Ellipse 68"/>
          <p:cNvSpPr>
            <a:spLocks/>
          </p:cNvSpPr>
          <p:nvPr/>
        </p:nvSpPr>
        <p:spPr bwMode="auto">
          <a:xfrm>
            <a:off x="8244408" y="2678128"/>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lang="fr-FR" sz="2000" b="1" dirty="0">
                <a:ea typeface="Lucida Sans Unicode" charset="0"/>
                <a:cs typeface="Lucida Sans Unicode" charset="0"/>
              </a:rPr>
              <a:t>4</a:t>
            </a:r>
            <a:endParaRPr kumimoji="0" lang="fr-FR" sz="2000" b="1"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72" name="ZoneTexte 46">
            <a:extLst>
              <a:ext uri="{FF2B5EF4-FFF2-40B4-BE49-F238E27FC236}">
                <a16:creationId xmlns:a16="http://schemas.microsoft.com/office/drawing/2014/main" id="{F9FA42B7-234C-9F43-98C3-9BCA04B20558}"/>
              </a:ext>
            </a:extLst>
          </p:cNvPr>
          <p:cNvSpPr txBox="1">
            <a:spLocks noChangeArrowheads="1"/>
          </p:cNvSpPr>
          <p:nvPr/>
        </p:nvSpPr>
        <p:spPr bwMode="auto">
          <a:xfrm>
            <a:off x="6802972" y="3316164"/>
            <a:ext cx="2209800" cy="46196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buFont typeface="Symbol" charset="0"/>
              <a:buNone/>
            </a:pPr>
            <a:endParaRPr lang="fr-FR" sz="2400" dirty="0">
              <a:solidFill>
                <a:schemeClr val="tx2">
                  <a:lumMod val="60000"/>
                  <a:lumOff val="40000"/>
                </a:schemeClr>
              </a:solidFill>
            </a:endParaRPr>
          </a:p>
        </p:txBody>
      </p:sp>
      <p:sp>
        <p:nvSpPr>
          <p:cNvPr id="70" name="ZoneTexte 43">
            <a:extLst>
              <a:ext uri="{FF2B5EF4-FFF2-40B4-BE49-F238E27FC236}">
                <a16:creationId xmlns:a16="http://schemas.microsoft.com/office/drawing/2014/main" id="{1C452234-0E48-4C4E-BBDD-AE5497F50E79}"/>
              </a:ext>
            </a:extLst>
          </p:cNvPr>
          <p:cNvSpPr txBox="1">
            <a:spLocks noChangeArrowheads="1"/>
          </p:cNvSpPr>
          <p:nvPr/>
        </p:nvSpPr>
        <p:spPr bwMode="auto">
          <a:xfrm>
            <a:off x="7124143" y="3270668"/>
            <a:ext cx="1543503" cy="33852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buFont typeface="Symbol" charset="0"/>
              <a:buNone/>
            </a:pPr>
            <a:r>
              <a:rPr lang="fr-FR" sz="1600" dirty="0">
                <a:solidFill>
                  <a:schemeClr val="bg1"/>
                </a:solidFill>
              </a:rPr>
              <a:t>Administration</a:t>
            </a:r>
          </a:p>
        </p:txBody>
      </p:sp>
      <p:sp>
        <p:nvSpPr>
          <p:cNvPr id="71" name="Ellipse 70">
            <a:extLst>
              <a:ext uri="{FF2B5EF4-FFF2-40B4-BE49-F238E27FC236}">
                <a16:creationId xmlns:a16="http://schemas.microsoft.com/office/drawing/2014/main" id="{8C3DAC01-322F-3044-9814-02E1245CAF92}"/>
              </a:ext>
            </a:extLst>
          </p:cNvPr>
          <p:cNvSpPr>
            <a:spLocks/>
          </p:cNvSpPr>
          <p:nvPr/>
        </p:nvSpPr>
        <p:spPr bwMode="auto">
          <a:xfrm>
            <a:off x="6572345" y="3188352"/>
            <a:ext cx="504000" cy="504000"/>
          </a:xfrm>
          <a:prstGeom prst="ellipse">
            <a:avLst/>
          </a:prstGeom>
          <a:solidFill>
            <a:schemeClr val="bg1">
              <a:lumMod val="75000"/>
            </a:schemeClr>
          </a:solidFill>
          <a:ln w="38100" cap="flat" cmpd="sng" algn="ctr">
            <a:solidFill>
              <a:srgbClr val="FF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None/>
              <a:tabLst/>
            </a:pPr>
            <a:r>
              <a:rPr lang="fr-FR" sz="2000" b="1" dirty="0">
                <a:ea typeface="Lucida Sans Unicode" charset="0"/>
                <a:cs typeface="Lucida Sans Unicode" charset="0"/>
              </a:rPr>
              <a:t>5</a:t>
            </a:r>
            <a:endParaRPr kumimoji="0" lang="fr-FR" sz="2000" b="1" i="0" u="none" strike="noStrike" cap="none" normalizeH="0" baseline="0" dirty="0">
              <a:ln>
                <a:noFill/>
              </a:ln>
              <a:solidFill>
                <a:schemeClr val="tx1"/>
              </a:solidFill>
              <a:effectLst/>
              <a:latin typeface="Arial" charset="0"/>
              <a:ea typeface="Lucida Sans Unicode" charset="0"/>
              <a:cs typeface="Lucida Sans Unicode" charset="0"/>
            </a:endParaRPr>
          </a:p>
        </p:txBody>
      </p:sp>
      <p:sp>
        <p:nvSpPr>
          <p:cNvPr id="73" name="Rectangle 25">
            <a:extLst>
              <a:ext uri="{FF2B5EF4-FFF2-40B4-BE49-F238E27FC236}">
                <a16:creationId xmlns:a16="http://schemas.microsoft.com/office/drawing/2014/main" id="{17337B5C-B612-4444-956F-C01C834E3E2A}"/>
              </a:ext>
            </a:extLst>
          </p:cNvPr>
          <p:cNvSpPr>
            <a:spLocks noChangeArrowheads="1"/>
          </p:cNvSpPr>
          <p:nvPr/>
        </p:nvSpPr>
        <p:spPr bwMode="auto">
          <a:xfrm>
            <a:off x="4136848" y="2950673"/>
            <a:ext cx="304873" cy="304771"/>
          </a:xfrm>
          <a:prstGeom prst="rect">
            <a:avLst/>
          </a:prstGeom>
          <a:solidFill>
            <a:srgbClr val="FFEBCC"/>
          </a:solidFill>
          <a:ln w="12700">
            <a:solidFill>
              <a:srgbClr val="3366FF"/>
            </a:solidFill>
            <a:round/>
            <a:headEnd/>
            <a:tailEnd/>
          </a:ln>
        </p:spPr>
        <p:txBody>
          <a:bodyPr lIns="90000" tIns="46800" rIns="90000" bIns="46800">
            <a:spAutoFit/>
          </a:bodyPr>
          <a:lstStyle/>
          <a:p>
            <a:endParaRPr lang="fr-FR">
              <a:cs typeface="Lucida Sans Unicode" charset="0"/>
            </a:endParaRPr>
          </a:p>
        </p:txBody>
      </p:sp>
    </p:spTree>
    <p:extLst>
      <p:ext uri="{BB962C8B-B14F-4D97-AF65-F5344CB8AC3E}">
        <p14:creationId xmlns:p14="http://schemas.microsoft.com/office/powerpoint/2010/main" val="2983671711"/>
      </p:ext>
    </p:extLst>
  </p:cSld>
  <p:clrMapOvr>
    <a:masterClrMapping/>
  </p:clrMapOvr>
  <p:transition advClick="0" advTm="5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p:cNvSpPr>
            <a:spLocks noGrp="1"/>
          </p:cNvSpPr>
          <p:nvPr>
            <p:ph type="title" idx="4294967295"/>
          </p:nvPr>
        </p:nvSpPr>
        <p:spPr>
          <a:xfrm>
            <a:off x="174625" y="144463"/>
            <a:ext cx="8893175" cy="908050"/>
          </a:xfrm>
        </p:spPr>
        <p:txBody>
          <a:bodyPr/>
          <a:lstStyle/>
          <a:p>
            <a:pPr algn="ctr"/>
            <a:r>
              <a:rPr lang="fr-FR" sz="3100" dirty="0">
                <a:solidFill>
                  <a:srgbClr val="0F4E80"/>
                </a:solidFill>
                <a:latin typeface="Arial" charset="0"/>
                <a:ea typeface="ＭＳ Ｐゴシック" charset="0"/>
                <a:cs typeface="ＭＳ Ｐゴシック" charset="0"/>
              </a:rPr>
              <a:t>Un carnet de vaccination numérique pour :</a:t>
            </a:r>
          </a:p>
        </p:txBody>
      </p:sp>
      <p:sp>
        <p:nvSpPr>
          <p:cNvPr id="40962" name="Espace réservé du contenu 2"/>
          <p:cNvSpPr>
            <a:spLocks noGrp="1"/>
          </p:cNvSpPr>
          <p:nvPr>
            <p:ph idx="4294967295"/>
          </p:nvPr>
        </p:nvSpPr>
        <p:spPr>
          <a:xfrm>
            <a:off x="539552" y="1324858"/>
            <a:ext cx="8305800" cy="4984462"/>
          </a:xfrm>
        </p:spPr>
        <p:txBody>
          <a:bodyPr/>
          <a:lstStyle/>
          <a:p>
            <a:pPr>
              <a:spcBef>
                <a:spcPct val="0"/>
              </a:spcBef>
              <a:spcAft>
                <a:spcPts val="300"/>
              </a:spcAft>
            </a:pPr>
            <a:r>
              <a:rPr lang="fr-FR" sz="2000" dirty="0">
                <a:latin typeface="Arial" charset="0"/>
                <a:ea typeface="ＭＳ Ｐゴシック" charset="0"/>
                <a:cs typeface="ＭＳ Ｐゴシック" charset="0"/>
              </a:rPr>
              <a:t>La personne</a:t>
            </a:r>
          </a:p>
          <a:p>
            <a:pPr lvl="1">
              <a:spcBef>
                <a:spcPct val="0"/>
              </a:spcBef>
              <a:spcAft>
                <a:spcPts val="300"/>
              </a:spcAft>
            </a:pPr>
            <a:r>
              <a:rPr lang="fr-FR" sz="1800" dirty="0">
                <a:latin typeface="Arial" charset="0"/>
                <a:ea typeface="ＭＳ Ｐゴシック" charset="0"/>
              </a:rPr>
              <a:t> Information personnalisée </a:t>
            </a:r>
          </a:p>
          <a:p>
            <a:pPr lvl="1">
              <a:spcBef>
                <a:spcPct val="0"/>
              </a:spcBef>
              <a:spcAft>
                <a:spcPts val="300"/>
              </a:spcAft>
            </a:pPr>
            <a:r>
              <a:rPr lang="fr-FR" sz="1800" dirty="0">
                <a:latin typeface="Arial" charset="0"/>
                <a:ea typeface="ＭＳ Ｐゴシック" charset="0"/>
              </a:rPr>
              <a:t> Acteur de sa vaccination</a:t>
            </a:r>
          </a:p>
          <a:p>
            <a:pPr lvl="1">
              <a:spcBef>
                <a:spcPct val="0"/>
              </a:spcBef>
              <a:spcAft>
                <a:spcPts val="300"/>
              </a:spcAft>
            </a:pPr>
            <a:r>
              <a:rPr lang="fr-FR" sz="1800" dirty="0">
                <a:latin typeface="Arial" charset="0"/>
                <a:ea typeface="ＭＳ Ｐゴシック" charset="0"/>
              </a:rPr>
              <a:t> Mieux vaccinée, sans défaut ni excès</a:t>
            </a:r>
          </a:p>
          <a:p>
            <a:pPr lvl="1">
              <a:spcBef>
                <a:spcPct val="0"/>
              </a:spcBef>
              <a:spcAft>
                <a:spcPts val="300"/>
              </a:spcAft>
            </a:pPr>
            <a:endParaRPr lang="fr-FR" sz="1800" dirty="0">
              <a:latin typeface="Arial" charset="0"/>
              <a:ea typeface="ＭＳ Ｐゴシック" charset="0"/>
              <a:cs typeface="ＭＳ Ｐゴシック" charset="0"/>
            </a:endParaRPr>
          </a:p>
          <a:p>
            <a:r>
              <a:rPr lang="fr-FR" sz="2000" dirty="0">
                <a:latin typeface="Arial" charset="0"/>
                <a:ea typeface="ＭＳ Ｐゴシック" charset="0"/>
                <a:cs typeface="ＭＳ Ｐゴシック" charset="0"/>
              </a:rPr>
              <a:t>Le professionnel de santé</a:t>
            </a:r>
          </a:p>
          <a:p>
            <a:pPr lvl="1"/>
            <a:r>
              <a:rPr lang="fr-FR" sz="1800" dirty="0">
                <a:latin typeface="Arial" charset="0"/>
                <a:ea typeface="ＭＳ Ｐゴシック" charset="0"/>
              </a:rPr>
              <a:t> Aide à la décision fondée sur des données factuelles</a:t>
            </a:r>
          </a:p>
          <a:p>
            <a:pPr lvl="1"/>
            <a:r>
              <a:rPr lang="fr-FR" sz="1800" dirty="0">
                <a:latin typeface="Arial" charset="0"/>
                <a:ea typeface="ＭＳ Ｐゴシック" charset="0"/>
              </a:rPr>
              <a:t> Collaboration interprofessionnelle</a:t>
            </a:r>
          </a:p>
          <a:p>
            <a:pPr lvl="1"/>
            <a:r>
              <a:rPr lang="fr-FR" sz="1800" dirty="0">
                <a:latin typeface="Arial" charset="0"/>
                <a:ea typeface="ＭＳ Ｐゴシック" charset="0"/>
              </a:rPr>
              <a:t> Formation continue</a:t>
            </a:r>
          </a:p>
          <a:p>
            <a:pPr lvl="1">
              <a:buFont typeface="Wingdings" charset="0"/>
              <a:buNone/>
            </a:pPr>
            <a:endParaRPr lang="fr-FR" sz="2000" dirty="0">
              <a:latin typeface="Arial" charset="0"/>
              <a:ea typeface="ＭＳ Ｐゴシック" charset="0"/>
            </a:endParaRPr>
          </a:p>
          <a:p>
            <a:r>
              <a:rPr lang="fr-FR" sz="2000" dirty="0">
                <a:latin typeface="Arial" charset="0"/>
                <a:ea typeface="ＭＳ Ｐゴシック" charset="0"/>
                <a:cs typeface="ＭＳ Ｐゴシック" charset="0"/>
              </a:rPr>
              <a:t>La santé publique</a:t>
            </a:r>
          </a:p>
          <a:p>
            <a:pPr lvl="1"/>
            <a:r>
              <a:rPr lang="fr-FR" sz="1800" dirty="0">
                <a:latin typeface="Arial" charset="0"/>
                <a:ea typeface="ＭＳ Ｐゴシック" charset="0"/>
              </a:rPr>
              <a:t> Données en temps réel pour des actions justifiées et comprises</a:t>
            </a:r>
          </a:p>
          <a:p>
            <a:pPr lvl="1"/>
            <a:r>
              <a:rPr lang="fr-FR" sz="1800" dirty="0">
                <a:latin typeface="Arial" charset="0"/>
                <a:ea typeface="ＭＳ Ｐゴシック" charset="0"/>
              </a:rPr>
              <a:t> Amélioration de la pharmacovigilance et de la sécurité vaccinale</a:t>
            </a:r>
          </a:p>
          <a:p>
            <a:pPr lvl="1"/>
            <a:r>
              <a:rPr lang="fr-FR" sz="1800" dirty="0">
                <a:latin typeface="Arial" charset="0"/>
                <a:ea typeface="ＭＳ Ｐゴシック" charset="0"/>
              </a:rPr>
              <a:t> Meilleure gestion de la vaccination</a:t>
            </a:r>
          </a:p>
        </p:txBody>
      </p:sp>
    </p:spTree>
    <p:extLst>
      <p:ext uri="{BB962C8B-B14F-4D97-AF65-F5344CB8AC3E}">
        <p14:creationId xmlns:p14="http://schemas.microsoft.com/office/powerpoint/2010/main" val="39246236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78B30536-5E5B-7747-8161-01050D2F32EA}"/>
              </a:ext>
            </a:extLst>
          </p:cNvPr>
          <p:cNvSpPr>
            <a:spLocks noGrp="1"/>
          </p:cNvSpPr>
          <p:nvPr>
            <p:ph type="title"/>
          </p:nvPr>
        </p:nvSpPr>
        <p:spPr>
          <a:xfrm>
            <a:off x="250825" y="548680"/>
            <a:ext cx="8642350" cy="681038"/>
          </a:xfrm>
        </p:spPr>
        <p:txBody>
          <a:bodyPr/>
          <a:lstStyle/>
          <a:p>
            <a:pPr algn="ctr"/>
            <a:r>
              <a:rPr lang="fr-FR" dirty="0">
                <a:solidFill>
                  <a:srgbClr val="104E80"/>
                </a:solidFill>
              </a:rPr>
              <a:t>Conclusion</a:t>
            </a:r>
          </a:p>
        </p:txBody>
      </p:sp>
      <p:sp>
        <p:nvSpPr>
          <p:cNvPr id="2" name="Espace réservé du contenu 1">
            <a:extLst>
              <a:ext uri="{FF2B5EF4-FFF2-40B4-BE49-F238E27FC236}">
                <a16:creationId xmlns:a16="http://schemas.microsoft.com/office/drawing/2014/main" id="{714EA0D7-9E3E-7F44-8398-38176D742BB0}"/>
              </a:ext>
            </a:extLst>
          </p:cNvPr>
          <p:cNvSpPr>
            <a:spLocks noGrp="1"/>
          </p:cNvSpPr>
          <p:nvPr>
            <p:ph idx="1"/>
          </p:nvPr>
        </p:nvSpPr>
        <p:spPr>
          <a:xfrm>
            <a:off x="737574" y="2132856"/>
            <a:ext cx="7938882" cy="2484276"/>
          </a:xfrm>
        </p:spPr>
        <p:txBody>
          <a:bodyPr/>
          <a:lstStyle/>
          <a:p>
            <a:r>
              <a:rPr lang="fr-FR"/>
              <a:t>Pandémie de </a:t>
            </a:r>
            <a:r>
              <a:rPr lang="fr-FR" err="1"/>
              <a:t>covid</a:t>
            </a:r>
            <a:r>
              <a:rPr lang="fr-FR"/>
              <a:t> 19 : accélération de l’usage du numérique</a:t>
            </a:r>
          </a:p>
          <a:p>
            <a:pPr lvl="1"/>
            <a:r>
              <a:rPr lang="fr-FR"/>
              <a:t>Innovations</a:t>
            </a:r>
          </a:p>
          <a:p>
            <a:pPr lvl="1"/>
            <a:r>
              <a:rPr lang="fr-FR"/>
              <a:t>Déploiements</a:t>
            </a:r>
          </a:p>
          <a:p>
            <a:endParaRPr lang="fr-FR"/>
          </a:p>
          <a:p>
            <a:r>
              <a:rPr lang="fr-FR"/>
              <a:t>Développement d’outils centrés sur le citoyen</a:t>
            </a:r>
          </a:p>
        </p:txBody>
      </p:sp>
    </p:spTree>
    <p:extLst>
      <p:ext uri="{BB962C8B-B14F-4D97-AF65-F5344CB8AC3E}">
        <p14:creationId xmlns:p14="http://schemas.microsoft.com/office/powerpoint/2010/main" val="4212136937"/>
      </p:ext>
    </p:extLst>
  </p:cSld>
  <p:clrMapOvr>
    <a:masterClrMapping/>
  </p:clrMapOvr>
  <p:transition advClick="0" advTm="5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entourage.jpg"/>
          <p:cNvPicPr>
            <a:picLocks noChangeAspect="1"/>
          </p:cNvPicPr>
          <p:nvPr/>
        </p:nvPicPr>
        <p:blipFill rotWithShape="1">
          <a:blip r:embed="rId2">
            <a:extLst>
              <a:ext uri="{28A0092B-C50C-407E-A947-70E740481C1C}">
                <a14:useLocalDpi xmlns:a14="http://schemas.microsoft.com/office/drawing/2010/main" val="0"/>
              </a:ext>
            </a:extLst>
          </a:blip>
          <a:srcRect b="5939"/>
          <a:stretch/>
        </p:blipFill>
        <p:spPr>
          <a:xfrm>
            <a:off x="1230951" y="188640"/>
            <a:ext cx="6682098" cy="5976664"/>
          </a:xfrm>
          <a:prstGeom prst="rect">
            <a:avLst/>
          </a:prstGeom>
        </p:spPr>
      </p:pic>
    </p:spTree>
    <p:extLst>
      <p:ext uri="{BB962C8B-B14F-4D97-AF65-F5344CB8AC3E}">
        <p14:creationId xmlns:p14="http://schemas.microsoft.com/office/powerpoint/2010/main" val="2660351133"/>
      </p:ext>
    </p:extLst>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DCF96-A316-9248-9BB0-EE3735C6A1F5}"/>
              </a:ext>
            </a:extLst>
          </p:cNvPr>
          <p:cNvSpPr>
            <a:spLocks noGrp="1"/>
          </p:cNvSpPr>
          <p:nvPr>
            <p:ph type="title"/>
          </p:nvPr>
        </p:nvSpPr>
        <p:spPr>
          <a:xfrm>
            <a:off x="395536" y="554999"/>
            <a:ext cx="8642350" cy="1091803"/>
          </a:xfrm>
        </p:spPr>
        <p:txBody>
          <a:bodyPr/>
          <a:lstStyle/>
          <a:p>
            <a:r>
              <a:rPr lang="fr-FR" sz="3200" dirty="0"/>
              <a:t>Amélioration de la vaccination grâce au numérique</a:t>
            </a:r>
          </a:p>
        </p:txBody>
      </p:sp>
      <p:sp>
        <p:nvSpPr>
          <p:cNvPr id="3" name="Espace réservé du contenu 2">
            <a:extLst>
              <a:ext uri="{FF2B5EF4-FFF2-40B4-BE49-F238E27FC236}">
                <a16:creationId xmlns:a16="http://schemas.microsoft.com/office/drawing/2014/main" id="{D3491AFC-2216-5A44-B6E4-448B8FF0B116}"/>
              </a:ext>
            </a:extLst>
          </p:cNvPr>
          <p:cNvSpPr>
            <a:spLocks noGrp="1"/>
          </p:cNvSpPr>
          <p:nvPr>
            <p:ph idx="1"/>
          </p:nvPr>
        </p:nvSpPr>
        <p:spPr>
          <a:xfrm>
            <a:off x="629562" y="2059333"/>
            <a:ext cx="7666620" cy="3151865"/>
          </a:xfrm>
        </p:spPr>
        <p:txBody>
          <a:bodyPr/>
          <a:lstStyle/>
          <a:p>
            <a:pPr>
              <a:spcBef>
                <a:spcPts val="1050"/>
              </a:spcBef>
            </a:pPr>
            <a:r>
              <a:rPr lang="fr-FR" sz="1350"/>
              <a:t>Logistique : prise de rendez-vous, gestion de stock</a:t>
            </a:r>
          </a:p>
          <a:p>
            <a:pPr>
              <a:spcBef>
                <a:spcPts val="1050"/>
              </a:spcBef>
            </a:pPr>
            <a:r>
              <a:rPr lang="fr-FR" sz="1350"/>
              <a:t>Traçabilité des actes vaccinaux</a:t>
            </a:r>
          </a:p>
          <a:p>
            <a:pPr>
              <a:spcBef>
                <a:spcPts val="1050"/>
              </a:spcBef>
            </a:pPr>
            <a:r>
              <a:rPr lang="fr-FR" sz="1350"/>
              <a:t>Partage des données et leur intégration à d’autres systèmes d’information</a:t>
            </a:r>
          </a:p>
          <a:p>
            <a:pPr>
              <a:spcBef>
                <a:spcPts val="1050"/>
              </a:spcBef>
            </a:pPr>
            <a:r>
              <a:rPr lang="fr-FR" sz="1350"/>
              <a:t>Suivi vaccinal individuel : statut vaccinal, rappels</a:t>
            </a:r>
          </a:p>
          <a:p>
            <a:pPr>
              <a:spcBef>
                <a:spcPts val="1050"/>
              </a:spcBef>
            </a:pPr>
            <a:r>
              <a:rPr lang="fr-FR" sz="1350"/>
              <a:t>Suivi vaccinal collectif : couverture vaccinale, efficacité vaccinale</a:t>
            </a:r>
          </a:p>
          <a:p>
            <a:pPr>
              <a:spcBef>
                <a:spcPts val="1050"/>
              </a:spcBef>
            </a:pPr>
            <a:r>
              <a:rPr lang="fr-FR" sz="1350"/>
              <a:t>Pharmacovigilance</a:t>
            </a:r>
          </a:p>
          <a:p>
            <a:pPr>
              <a:spcBef>
                <a:spcPts val="1050"/>
              </a:spcBef>
            </a:pPr>
            <a:r>
              <a:rPr lang="fr-FR" sz="1350"/>
              <a:t>Aide à la décision vaccinale</a:t>
            </a:r>
          </a:p>
          <a:p>
            <a:pPr>
              <a:spcBef>
                <a:spcPts val="1050"/>
              </a:spcBef>
            </a:pPr>
            <a:r>
              <a:rPr lang="fr-FR" sz="1350"/>
              <a:t>Adhésion à la vaccination, responsabilisation</a:t>
            </a:r>
            <a:endParaRPr lang="fr-FR" sz="1350" i="1"/>
          </a:p>
          <a:p>
            <a:pPr>
              <a:spcBef>
                <a:spcPts val="1050"/>
              </a:spcBef>
            </a:pPr>
            <a:r>
              <a:rPr lang="fr-FR" sz="1350"/>
              <a:t>Recherche en santé publique</a:t>
            </a:r>
          </a:p>
        </p:txBody>
      </p:sp>
      <p:sp>
        <p:nvSpPr>
          <p:cNvPr id="4" name="ZoneTexte 3">
            <a:extLst>
              <a:ext uri="{FF2B5EF4-FFF2-40B4-BE49-F238E27FC236}">
                <a16:creationId xmlns:a16="http://schemas.microsoft.com/office/drawing/2014/main" id="{D6488543-B776-964B-BCAB-D257157E92CA}"/>
              </a:ext>
            </a:extLst>
          </p:cNvPr>
          <p:cNvSpPr txBox="1"/>
          <p:nvPr/>
        </p:nvSpPr>
        <p:spPr>
          <a:xfrm>
            <a:off x="1060841" y="5296997"/>
            <a:ext cx="6804062" cy="369332"/>
          </a:xfrm>
          <a:prstGeom prst="rect">
            <a:avLst/>
          </a:prstGeom>
          <a:solidFill>
            <a:srgbClr val="DDEDF8"/>
          </a:solidFill>
        </p:spPr>
        <p:txBody>
          <a:bodyPr wrap="square" rtlCol="0">
            <a:spAutoFit/>
          </a:bodyPr>
          <a:lstStyle/>
          <a:p>
            <a:pPr algn="ctr">
              <a:buNone/>
            </a:pPr>
            <a:r>
              <a:rPr lang="fr-FR" sz="1800"/>
              <a:t>Implication plus active des citoyens, démarche participative </a:t>
            </a:r>
          </a:p>
        </p:txBody>
      </p:sp>
    </p:spTree>
    <p:extLst>
      <p:ext uri="{BB962C8B-B14F-4D97-AF65-F5344CB8AC3E}">
        <p14:creationId xmlns:p14="http://schemas.microsoft.com/office/powerpoint/2010/main" val="3985309079"/>
      </p:ext>
    </p:extLst>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re 1"/>
          <p:cNvSpPr>
            <a:spLocks noGrp="1"/>
          </p:cNvSpPr>
          <p:nvPr>
            <p:ph type="title"/>
          </p:nvPr>
        </p:nvSpPr>
        <p:spPr>
          <a:xfrm>
            <a:off x="305527" y="1019766"/>
            <a:ext cx="8371451" cy="897062"/>
          </a:xfrm>
        </p:spPr>
        <p:txBody>
          <a:bodyPr/>
          <a:lstStyle/>
          <a:p>
            <a:r>
              <a:rPr lang="fr-FR" sz="2400">
                <a:latin typeface="Arial" charset="0"/>
                <a:ea typeface="ＭＳ Ｐゴシック" charset="0"/>
                <a:cs typeface="ＭＳ Ｐゴシック" charset="0"/>
              </a:rPr>
              <a:t>Gestion inappropriée de l’information sur la vaccination</a:t>
            </a:r>
          </a:p>
        </p:txBody>
      </p:sp>
      <p:sp>
        <p:nvSpPr>
          <p:cNvPr id="83970" name="Espace réservé du contenu 2"/>
          <p:cNvSpPr>
            <a:spLocks noGrp="1"/>
          </p:cNvSpPr>
          <p:nvPr>
            <p:ph idx="1"/>
          </p:nvPr>
        </p:nvSpPr>
        <p:spPr>
          <a:xfrm>
            <a:off x="683569" y="1916827"/>
            <a:ext cx="7993409" cy="1512173"/>
          </a:xfrm>
        </p:spPr>
        <p:txBody>
          <a:bodyPr/>
          <a:lstStyle/>
          <a:p>
            <a:pPr>
              <a:spcBef>
                <a:spcPts val="1260"/>
              </a:spcBef>
              <a:spcAft>
                <a:spcPts val="900"/>
              </a:spcAft>
            </a:pPr>
            <a:r>
              <a:rPr lang="fr-FR" sz="1500">
                <a:latin typeface="Arial" charset="0"/>
                <a:ea typeface="ＭＳ Ｐゴシック" charset="0"/>
                <a:cs typeface="ＭＳ Ｐゴシック" charset="0"/>
              </a:rPr>
              <a:t>Support inadapté : papier ou enregistrements numérisés non reliés</a:t>
            </a:r>
          </a:p>
          <a:p>
            <a:pPr>
              <a:spcBef>
                <a:spcPts val="1260"/>
              </a:spcBef>
              <a:spcAft>
                <a:spcPts val="900"/>
              </a:spcAft>
            </a:pPr>
            <a:r>
              <a:rPr lang="fr-FR" sz="1500">
                <a:latin typeface="Arial" charset="0"/>
                <a:ea typeface="ＭＳ Ｐゴシック" charset="0"/>
                <a:cs typeface="ＭＳ Ｐゴシック" charset="0"/>
              </a:rPr>
              <a:t>Information non ou insuffisamment structurée</a:t>
            </a:r>
          </a:p>
          <a:p>
            <a:pPr>
              <a:spcBef>
                <a:spcPts val="1260"/>
              </a:spcBef>
              <a:spcAft>
                <a:spcPts val="900"/>
              </a:spcAft>
            </a:pPr>
            <a:r>
              <a:rPr lang="fr-FR" sz="1500">
                <a:latin typeface="Arial" charset="0"/>
                <a:ea typeface="ＭＳ Ｐゴシック" charset="0"/>
                <a:cs typeface="ＭＳ Ｐゴシック" charset="0"/>
              </a:rPr>
              <a:t>Multiplicité des lieux, acteurs et modes d’organisation</a:t>
            </a:r>
          </a:p>
        </p:txBody>
      </p:sp>
      <p:pic>
        <p:nvPicPr>
          <p:cNvPr id="4" name="Image 4" descr="carnet san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1670" y="3897807"/>
            <a:ext cx="1139056" cy="1621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age 5" descr="traces vacc diverses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152394">
            <a:off x="3611182" y="3780847"/>
            <a:ext cx="1102720" cy="165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ge 6" descr="traces vacc diverses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76766">
            <a:off x="5881252" y="3424252"/>
            <a:ext cx="1112096" cy="1763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1966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1A4FA6-B178-DC4A-9D25-7D7A9949787A}"/>
              </a:ext>
            </a:extLst>
          </p:cNvPr>
          <p:cNvSpPr/>
          <p:nvPr/>
        </p:nvSpPr>
        <p:spPr>
          <a:xfrm>
            <a:off x="6186297" y="4458569"/>
            <a:ext cx="1006111" cy="46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19"/>
          </a:p>
        </p:txBody>
      </p:sp>
      <p:pic>
        <p:nvPicPr>
          <p:cNvPr id="8" name="Image 7" descr="Une image contenant texte, tableau blanc&#10;&#10;Description générée automatiquement">
            <a:extLst>
              <a:ext uri="{FF2B5EF4-FFF2-40B4-BE49-F238E27FC236}">
                <a16:creationId xmlns:a16="http://schemas.microsoft.com/office/drawing/2014/main" id="{25254E43-4A49-1148-907F-F24C515697E0}"/>
              </a:ext>
            </a:extLst>
          </p:cNvPr>
          <p:cNvPicPr>
            <a:picLocks noChangeAspect="1"/>
          </p:cNvPicPr>
          <p:nvPr/>
        </p:nvPicPr>
        <p:blipFill>
          <a:blip r:embed="rId2"/>
          <a:stretch>
            <a:fillRect/>
          </a:stretch>
        </p:blipFill>
        <p:spPr>
          <a:xfrm>
            <a:off x="2087724" y="1430779"/>
            <a:ext cx="5562618" cy="4103927"/>
          </a:xfrm>
          <a:prstGeom prst="rect">
            <a:avLst/>
          </a:prstGeom>
        </p:spPr>
      </p:pic>
      <p:sp>
        <p:nvSpPr>
          <p:cNvPr id="10" name="ZoneTexte 9">
            <a:extLst>
              <a:ext uri="{FF2B5EF4-FFF2-40B4-BE49-F238E27FC236}">
                <a16:creationId xmlns:a16="http://schemas.microsoft.com/office/drawing/2014/main" id="{EE33765E-1F92-A04B-9FB3-A92740AB28EA}"/>
              </a:ext>
            </a:extLst>
          </p:cNvPr>
          <p:cNvSpPr txBox="1"/>
          <p:nvPr/>
        </p:nvSpPr>
        <p:spPr>
          <a:xfrm>
            <a:off x="845587" y="3266982"/>
            <a:ext cx="813043" cy="369332"/>
          </a:xfrm>
          <a:prstGeom prst="rect">
            <a:avLst/>
          </a:prstGeom>
          <a:noFill/>
        </p:spPr>
        <p:txBody>
          <a:bodyPr wrap="none" rtlCol="0">
            <a:spAutoFit/>
          </a:bodyPr>
          <a:lstStyle/>
          <a:p>
            <a:pPr>
              <a:buNone/>
            </a:pPr>
            <a:r>
              <a:rPr lang="fr-FR" sz="1800"/>
              <a:t>Grèce</a:t>
            </a:r>
          </a:p>
        </p:txBody>
      </p:sp>
    </p:spTree>
    <p:extLst>
      <p:ext uri="{BB962C8B-B14F-4D97-AF65-F5344CB8AC3E}">
        <p14:creationId xmlns:p14="http://schemas.microsoft.com/office/powerpoint/2010/main" val="1438016000"/>
      </p:ext>
    </p:extLst>
  </p:cSld>
  <p:clrMapOvr>
    <a:masterClrMapping/>
  </p:clrMapOvr>
  <p:transition advClick="0" advTm="5000"/>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PVVRMSU5FIiB2YWx1ZT0iUGxhbiIvPg0KCQk8dWl0ZXh0IG5hbWU9IlRBQl9USFVNQiIgdmFsdWU9IiBNaW5pYXR1cmUiLz4NCgkJPHVpdGV4dCBuYW1lPSJUQUJfTk9URVMiIHZhbHVlPSJOb3RlcyIvPg0KCQk8dWl0ZXh0IG5hbWU9IlRBQl9TRUFSQ0giIHZhbHVlPSIgQ2hlcmNoZXI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Tm90ZXMgZGVzIGRpYXBvc2l0aXZ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jwvY29uZmlndXJhdGlvbj4NCg=="/>
  <p:tag name="MMPROD_UIDATA" val="&lt;database version=&quot;6.0&quot;&gt;&lt;object type=&quot;1&quot; unique_id=&quot;10001&quot;&gt;&lt;property id=&quot;20141&quot; value=&quot;Web_Pres7&quot;/&gt;&lt;property id=&quot;20148&quot; value=&quot;5&quot;/&gt;&lt;property id=&quot;20180&quot; value=&quot;1&quot;/&gt;&lt;property id=&quot;20181&quot; value=&quot;1&quot;/&gt;&lt;property id=&quot;20193&quot; value=&quot;-1&quot;/&gt;&lt;property id=&quot;20224&quot; value=&quot;C:\Documents and Settings\JL\Bureau\MesVaccins\Web-Pres_SMV&quot;/&gt;&lt;property id=&quot;20250&quot; value=&quot;0&quot;/&gt;&lt;property id=&quot;20251&quot; value=&quot;1&quot;/&gt;&lt;property id=&quot;20259&quot; value=&quot;0&quot;/&gt;&lt;object type=&quot;8&quot; unique_id=&quot;10695&quot;&gt;&lt;/object&gt;&lt;object type=&quot;2&quot; unique_id=&quot;10696&quot;&gt;&lt;object type=&quot;3&quot; unique_id=&quot;10697&quot;&gt;&lt;property id=&quot;20148&quot; value=&quot;5&quot;/&gt;&lt;property id=&quot;20300&quot; value=&quot;Diapositive 1 - &amp;quot;MesVaccins.net&amp;#x0D;&amp;#x0A;&amp;#x0D;&amp;#x0A;Personnalisation et aide à l’application des&amp;#x0D;&amp;#x0A;recommandations vaccinales &amp;quot;&quot;/&gt;&lt;property id=&quot;20303&quot; value=&quot;-1&quot;/&gt;&lt;property id=&quot;20307&quot; value=&quot;256&quot;/&gt;&lt;property id=&quot;20309&quot; value=&quot;-1&quot;/&gt;&lt;/object&gt;&lt;object type=&quot;3&quot; unique_id=&quot;11288&quot;&gt;&lt;property id=&quot;20148&quot; value=&quot;5&quot;/&gt;&lt;property id=&quot;20300&quot; value=&quot;Diapositive 7 - &amp;quot;MesVaccins.net : nouveau site Internet pour améliorer l’application des recommandations vaccinales&amp;quot;&quot;/&gt;&lt;property id=&quot;20303&quot; value=&quot;-1&quot;/&gt;&lt;property id=&quot;20307&quot; value=&quot;360&quot;/&gt;&lt;property id=&quot;20309&quot; value=&quot;-1&quot;/&gt;&lt;/object&gt;&lt;object type=&quot;3&quot; unique_id=&quot;11861&quot;&gt;&lt;property id=&quot;20148&quot; value=&quot;5&quot;/&gt;&lt;property id=&quot;20300&quot; value=&quot;Diapositive 2 - &amp;quot;Les recommandations vaccinales&amp;quot;&quot;/&gt;&lt;property id=&quot;20303&quot; value=&quot;-1&quot;/&gt;&lt;property id=&quot;20307&quot; value=&quot;363&quot;/&gt;&lt;property id=&quot;20309&quot; value=&quot;-1&quot;/&gt;&lt;/object&gt;&lt;object type=&quot;3&quot; unique_id=&quot;11862&quot;&gt;&lt;property id=&quot;20148&quot; value=&quot;5&quot;/&gt;&lt;property id=&quot;20300&quot; value=&quot;Diapositive 8 - &amp;quot;Outils de MesVaccins.net&amp;quot;&quot;/&gt;&lt;property id=&quot;20303&quot; value=&quot;-1&quot;/&gt;&lt;property id=&quot;20307&quot; value=&quot;362&quot;/&gt;&lt;property id=&quot;20309&quot; value=&quot;-1&quot;/&gt;&lt;/object&gt;&lt;object type=&quot;3&quot; unique_id=&quot;11992&quot;&gt;&lt;property id=&quot;20148&quot; value=&quot;5&quot;/&gt;&lt;property id=&quot;20300&quot; value=&quot;Diapositive 3 - &amp;quot;Adaptation continuelle…&amp;quot;&quot;/&gt;&lt;property id=&quot;20303&quot; value=&quot;-1&quot;/&gt;&lt;property id=&quot;20307&quot; value=&quot;364&quot;/&gt;&lt;property id=&quot;20309&quot; value=&quot;-1&quot;/&gt;&lt;/object&gt;&lt;object type=&quot;3&quot; unique_id=&quot;12346&quot;&gt;&lt;property id=&quot;20148&quot; value=&quot;5&quot;/&gt;&lt;property id=&quot;20300&quot; value=&quot;Diapositive 10 - &amp;quot;Règle n° 303 – Dernière mise à jour le 05/11/2009 par Isabelle Laville&amp;quot;&quot;/&gt;&lt;property id=&quot;20303&quot; value=&quot;-1&quot;/&gt;&lt;property id=&quot;20307&quot; value=&quot;365&quot;/&gt;&lt;property id=&quot;20309&quot; value=&quot;-1&quot;/&gt;&lt;/object&gt;&lt;object type=&quot;3&quot; unique_id=&quot;13270&quot;&gt;&lt;property id=&quot;20148&quot; value=&quot;5&quot;/&gt;&lt;property id=&quot;20300&quot; value=&quot;Diapositive 11 - &amp;quot;Règle : items de médecine des voyages&amp;quot;&quot;/&gt;&lt;property id=&quot;20303&quot; value=&quot;-1&quot;/&gt;&lt;property id=&quot;20307&quot; value=&quot;375&quot;/&gt;&lt;property id=&quot;20309&quot; value=&quot;-1&quot;/&gt;&lt;/object&gt;&lt;object type=&quot;3&quot; unique_id=&quot;13271&quot;&gt;&lt;property id=&quot;20148&quot; value=&quot;5&quot;/&gt;&lt;property id=&quot;20300&quot; value=&quot;Diapositive 12 - &amp;quot;Messages d’information dans les règles&amp;quot;&quot;/&gt;&lt;property id=&quot;20303&quot; value=&quot;-1&quot;/&gt;&lt;property id=&quot;20307&quot; value=&quot;377&quot;/&gt;&lt;property id=&quot;20309&quot; value=&quot;-1&quot;/&gt;&lt;/object&gt;&lt;object type=&quot;3&quot; unique_id=&quot;13487&quot;&gt;&lt;property id=&quot;20148&quot; value=&quot;5&quot;/&gt;&lt;property id=&quot;20300&quot; value=&quot;Diapositive 27&quot;/&gt;&lt;property id=&quot;20303&quot; value=&quot;-1&quot;/&gt;&lt;property id=&quot;20307&quot; value=&quot;378&quot;/&gt;&lt;property id=&quot;20309&quot; value=&quot;-1&quot;/&gt;&lt;/object&gt;&lt;object type=&quot;3&quot; unique_id=&quot;13488&quot;&gt;&lt;property id=&quot;20148&quot; value=&quot;5&quot;/&gt;&lt;property id=&quot;20300&quot; value=&quot;Diapositive 28 - &amp;quot;Carnet de vaccination électronique&amp;quot;&quot;/&gt;&lt;property id=&quot;20303&quot; value=&quot;-1&quot;/&gt;&lt;property id=&quot;20307&quot; value=&quot;379&quot;/&gt;&lt;property id=&quot;20309&quot; value=&quot;-1&quot;/&gt;&lt;/object&gt;&lt;object type=&quot;3&quot; unique_id=&quot;13637&quot;&gt;&lt;property id=&quot;20148&quot; value=&quot;5&quot;/&gt;&lt;property id=&quot;20300&quot; value=&quot;Diapositive 36 - &amp;quot;Fonctionnalités 2.0 de MesVaccins.net&amp;quot;&quot;/&gt;&lt;property id=&quot;20303&quot; value=&quot;-1&quot;/&gt;&lt;property id=&quot;20307&quot; value=&quot;381&quot;/&gt;&lt;property id=&quot;20309&quot; value=&quot;-1&quot;/&gt;&lt;/object&gt;&lt;object type=&quot;3&quot; unique_id=&quot;13638&quot;&gt;&lt;property id=&quot;20148&quot; value=&quot;5&quot;/&gt;&lt;property id=&quot;20300&quot; value=&quot;Diapositive 37 - &amp;quot;Modèle économique&amp;quot;&quot;/&gt;&lt;property id=&quot;20303&quot; value=&quot;-1&quot;/&gt;&lt;property id=&quot;20307&quot; value=&quot;383&quot;/&gt;&lt;property id=&quot;20309&quot; value=&quot;-1&quot;/&gt;&lt;/object&gt;&lt;object type=&quot;3&quot; unique_id=&quot;13639&quot;&gt;&lt;property id=&quot;20148&quot; value=&quot;5&quot;/&gt;&lt;property id=&quot;20300&quot; value=&quot;Diapositive 38 - &amp;quot;Soutien et partenariats&amp;quot;&quot;/&gt;&lt;property id=&quot;20303&quot; value=&quot;-1&quot;/&gt;&lt;property id=&quot;20307&quot; value=&quot;384&quot;/&gt;&lt;property id=&quot;20309&quot; value=&quot;-1&quot;/&gt;&lt;/object&gt;&lt;object type=&quot;3&quot; unique_id=&quot;13832&quot;&gt;&lt;property id=&quot;20148&quot; value=&quot;5&quot;/&gt;&lt;property id=&quot;20300&quot; value=&quot;Diapositive 26 - &amp;quot;Carnet de vaccination électronique&amp;quot;&quot;/&gt;&lt;property id=&quot;20303&quot; value=&quot;-1&quot;/&gt;&lt;property id=&quot;20307&quot; value=&quot;385&quot;/&gt;&lt;property id=&quot;20309&quot; value=&quot;-1&quot;/&gt;&lt;/object&gt;&lt;object type=&quot;3&quot; unique_id=&quot;14254&quot;&gt;&lt;property id=&quot;20148&quot; value=&quot;5&quot;/&gt;&lt;property id=&quot;20300&quot; value=&quot;Diapositive 14 - &amp;quot;Page d’accueil de MesVaccins.net&amp;quot;&quot;/&gt;&lt;property id=&quot;20303&quot; value=&quot;-1&quot;/&gt;&lt;property id=&quot;20307&quot; value=&quot;388&quot;/&gt;&lt;property id=&quot;20309&quot; value=&quot;-1&quot;/&gt;&lt;/object&gt;&lt;object type=&quot;3&quot; unique_id=&quot;14441&quot;&gt;&lt;property id=&quot;20148&quot; value=&quot;5&quot;/&gt;&lt;property id=&quot;20300&quot; value=&quot;Diapositive 18&quot;/&gt;&lt;property id=&quot;20303&quot; value=&quot;-1&quot;/&gt;&lt;property id=&quot;20307&quot; value=&quot;389&quot;/&gt;&lt;property id=&quot;20309&quot; value=&quot;-1&quot;/&gt;&lt;/object&gt;&lt;object type=&quot;3&quot; unique_id=&quot;15163&quot;&gt;&lt;property id=&quot;20148&quot; value=&quot;5&quot;/&gt;&lt;property id=&quot;20300&quot; value=&quot;Diapositive 9 - &amp;quot;Fonctionnement du système expert&amp;quot;&quot;/&gt;&lt;property id=&quot;20303&quot; value=&quot;-1&quot;/&gt;&lt;property id=&quot;20307&quot; value=&quot;396&quot;/&gt;&lt;property id=&quot;20309&quot; value=&quot;-1&quot;/&gt;&lt;/object&gt;&lt;object type=&quot;3&quot; unique_id=&quot;15169&quot;&gt;&lt;property id=&quot;20148&quot; value=&quot;5&quot;/&gt;&lt;property id=&quot;20300&quot; value=&quot;Diapositive 16 - &amp;quot;Préparer votre dossier de consultation de médecine des voyages&amp;quot;&quot;/&gt;&lt;property id=&quot;20303&quot; value=&quot;-1&quot;/&gt;&lt;property id=&quot;20307&quot; value=&quot;399&quot;/&gt;&lt;property id=&quot;20309&quot; value=&quot;-1&quot;/&gt;&lt;/object&gt;&lt;object type=&quot;3&quot; unique_id=&quot;15170&quot;&gt;&lt;property id=&quot;20148&quot; value=&quot;5&quot;/&gt;&lt;property id=&quot;20300&quot; value=&quot;Diapositive 15 - &amp;quot;Trouver le centre de vaccinations internationales le plus proche&amp;quot;&quot;/&gt;&lt;property id=&quot;20303&quot; value=&quot;-1&quot;/&gt;&lt;property id=&quot;20307&quot; value=&quot;398&quot;/&gt;&lt;property id=&quot;20309&quot; value=&quot;-1&quot;/&gt;&lt;/object&gt;&lt;object type=&quot;3&quot; unique_id=&quot;15171&quot;&gt;&lt;property id=&quot;20148&quot; value=&quot;5&quot;/&gt;&lt;property id=&quot;20300&quot; value=&quot;Diapositive 39 - &amp;quot;Conclusion : MesVaccins.net…&amp;quot;&quot;/&gt;&lt;property id=&quot;20303&quot; value=&quot;-1&quot;/&gt;&lt;property id=&quot;20307&quot; value=&quot;403&quot;/&gt;&lt;property id=&quot;20309&quot; value=&quot;-1&quot;/&gt;&lt;/object&gt;&lt;object type=&quot;3&quot; unique_id=&quot;16130&quot;&gt;&lt;property id=&quot;20148&quot; value=&quot;5&quot;/&gt;&lt;property id=&quot;20300&quot; value=&quot;Diapositive 19&quot;/&gt;&lt;property id=&quot;20303&quot; value=&quot;-1&quot;/&gt;&lt;property id=&quot;20307&quot; value=&quot;406&quot;/&gt;&lt;property id=&quot;20309&quot; value=&quot;-1&quot;/&gt;&lt;/object&gt;&lt;object type=&quot;3&quot; unique_id=&quot;16131&quot;&gt;&lt;property id=&quot;20148&quot; value=&quot;5&quot;/&gt;&lt;property id=&quot;20300&quot; value=&quot;Diapositive 20 - &amp;quot;Interface professionnels de santé&amp;quot;&quot;/&gt;&lt;property id=&quot;20303&quot; value=&quot;-1&quot;/&gt;&lt;property id=&quot;20307&quot; value=&quot;407&quot;/&gt;&lt;property id=&quot;20309&quot; value=&quot;-1&quot;/&gt;&lt;/object&gt;&lt;object type=&quot;3&quot; unique_id=&quot;16132&quot;&gt;&lt;property id=&quot;20148&quot; value=&quot;5&quot;/&gt;&lt;property id=&quot;20300&quot; value=&quot;Diapositive 21 - &amp;quot;Vaccins pour protéger contre les maladies sélectionnées dans un contexte déterminé&amp;quot;&quot;/&gt;&lt;property id=&quot;20303&quot; value=&quot;-1&quot;/&gt;&lt;property id=&quot;20307&quot; value=&quot;408&quot;/&gt;&lt;property id=&quot;20309&quot; value=&quot;-1&quot;/&gt;&lt;/object&gt;&lt;object type=&quot;3&quot; unique_id=&quot;16133&quot;&gt;&lt;property id=&quot;20148&quot; value=&quot;5&quot;/&gt;&lt;property id=&quot;20300&quot; value=&quot;Diapositive 22 - &amp;quot;Imprimer l’ordonnance&amp;quot;&quot;/&gt;&lt;property id=&quot;20303&quot; value=&quot;-1&quot;/&gt;&lt;property id=&quot;20307&quot; value=&quot;409&quot;/&gt;&lt;property id=&quot;20309&quot; value=&quot;-1&quot;/&gt;&lt;/object&gt;&lt;object type=&quot;3&quot; unique_id=&quot;16444&quot;&gt;&lt;property id=&quot;20148&quot; value=&quot;5&quot;/&gt;&lt;property id=&quot;20300&quot; value=&quot;Diapositive 23 - &amp;quot;Aider le médecin à informer le patient&amp;quot;&quot;/&gt;&lt;property id=&quot;20307&quot; value=&quot;411&quot;/&gt;&lt;property id=&quot;20309&quot; value=&quot;-1&quot;/&gt;&lt;/object&gt;&lt;object type=&quot;3&quot; unique_id=&quot;16620&quot;&gt;&lt;property id=&quot;20148&quot; value=&quot;5&quot;/&gt;&lt;property id=&quot;20300&quot; value=&quot;Diapositive 24 - &amp;quot;Infos et outils : documentation&amp;quot;&quot;/&gt;&lt;property id=&quot;20307&quot; value=&quot;413&quot;/&gt;&lt;property id=&quot;20309&quot; value=&quot;-1&quot;/&gt;&lt;/object&gt;&lt;object type=&quot;3&quot; unique_id=&quot;16621&quot;&gt;&lt;property id=&quot;20148&quot; value=&quot;5&quot;/&gt;&lt;property id=&quot;20300&quot; value=&quot;Diapositive 25 - &amp;quot;Infos et outils : sélecteur de vaccins&amp;quot;&quot;/&gt;&lt;property id=&quot;20307&quot; value=&quot;412&quot;/&gt;&lt;property id=&quot;20309&quot; value=&quot;-1&quot;/&gt;&lt;/object&gt;&lt;object type=&quot;3&quot; unique_id=&quot;16685&quot;&gt;&lt;property id=&quot;20148&quot; value=&quot;5&quot;/&gt;&lt;property id=&quot;20300&quot; value=&quot;Diapositive 4 - &amp;quot;État des lieux&amp;quot;&quot;/&gt;&lt;property id=&quot;20307&quot; value=&quot;414&quot;/&gt;&lt;/object&gt;&lt;object type=&quot;3&quot; unique_id=&quot;16951&quot;&gt;&lt;property id=&quot;20148&quot; value=&quot;5&quot;/&gt;&lt;property id=&quot;20300&quot; value=&quot;Diapositive 29 - &amp;quot;Logiciel - Formulaire&amp;quot;&quot;/&gt;&lt;property id=&quot;20307&quot; value=&quot;416&quot;/&gt;&lt;/object&gt;&lt;object type=&quot;3&quot; unique_id=&quot;16952&quot;&gt;&lt;property id=&quot;20148&quot; value=&quot;5&quot;/&gt;&lt;property id=&quot;20300&quot; value=&quot;Diapositive 32 - &amp;quot;Logiciel - Carnet de vaccination &amp;quot;&quot;/&gt;&lt;property id=&quot;20307&quot; value=&quot;417&quot;/&gt;&lt;/object&gt;&lt;object type=&quot;3&quot; unique_id=&quot;17479&quot;&gt;&lt;property id=&quot;20148&quot; value=&quot;5&quot;/&gt;&lt;property id=&quot;20300&quot; value=&quot;Diapositive 33 - &amp;quot;Vers la santé 2.0&amp;quot;&quot;/&gt;&lt;property id=&quot;20307&quot; value=&quot;422&quot;/&gt;&lt;/object&gt;&lt;object type=&quot;3&quot; unique_id=&quot;17480&quot;&gt;&lt;property id=&quot;20148&quot; value=&quot;5&quot;/&gt;&lt;property id=&quot;20300&quot; value=&quot;Diapositive 35 - &amp;quot;Améliorer la qualité des soins grâce au partage d’informations médicales&amp;quot;&quot;/&gt;&lt;property id=&quot;20307&quot; value=&quot;423&quot;/&gt;&lt;/object&gt;&lt;object type=&quot;3&quot; unique_id=&quot;18202&quot;&gt;&lt;property id=&quot;20148&quot; value=&quot;5&quot;/&gt;&lt;property id=&quot;20300&quot; value=&quot;Diapositive 6 - &amp;quot;Amélioration de l’application des recommandations vaccinales&amp;quot;&quot;/&gt;&lt;property id=&quot;20307&quot; value=&quot;435&quot;/&gt;&lt;/object&gt;&lt;object type=&quot;3&quot; unique_id=&quot;18206&quot;&gt;&lt;property id=&quot;20148&quot; value=&quot;5&quot;/&gt;&lt;property id=&quot;20300&quot; value=&quot;Diapositive 34 - &amp;quot;La technologie web 2.0&amp;quot;&quot;/&gt;&lt;property id=&quot;20307&quot; value=&quot;431&quot;/&gt;&lt;/object&gt;&lt;object type=&quot;3&quot; unique_id=&quot;18825&quot;&gt;&lt;property id=&quot;20148&quot; value=&quot;5&quot;/&gt;&lt;property id=&quot;20300&quot; value=&quot;Diapositive 5&quot;/&gt;&lt;property id=&quot;20307&quot; value=&quot;437&quot;/&gt;&lt;/object&gt;&lt;object type=&quot;3&quot; unique_id=&quot;19504&quot;&gt;&lt;property id=&quot;20148&quot; value=&quot;5&quot;/&gt;&lt;property id=&quot;20300&quot; value=&quot;Diapositive 13 - &amp;quot;Le 14 avril 2010&amp;quot;&quot;/&gt;&lt;property id=&quot;20307&quot; value=&quot;438&quot;/&gt;&lt;/object&gt;&lt;object type=&quot;3&quot; unique_id=&quot;19814&quot;&gt;&lt;property id=&quot;20148&quot; value=&quot;5&quot;/&gt;&lt;property id=&quot;20300&quot; value=&quot;Diapositive 17 - &amp;quot;www.medecine-des-voyages.net&amp;quot;&quot;/&gt;&lt;property id=&quot;20307&quot; value=&quot;439&quot;/&gt;&lt;/object&gt;&lt;object type=&quot;3&quot; unique_id=&quot;20362&quot;&gt;&lt;property id=&quot;20148&quot; value=&quot;5&quot;/&gt;&lt;property id=&quot;20300&quot; value=&quot;Diapositive 30&quot;/&gt;&lt;property id=&quot;20307&quot; value=&quot;440&quot;/&gt;&lt;/object&gt;&lt;object type=&quot;3&quot; unique_id=&quot;20363&quot;&gt;&lt;property id=&quot;20148&quot; value=&quot;5&quot;/&gt;&lt;property id=&quot;20300&quot; value=&quot;Diapositive 31&quot;/&gt;&lt;property id=&quot;20307&quot; value=&quot;441&quot;/&gt;&lt;/object&gt;&lt;/object&gt;&lt;object type=&quot;4&quot; unique_id=&quot;15582&quot;&gt;&lt;/object&gt;&lt;/object&gt;&lt;/database&gt;"/>
</p:tagLst>
</file>

<file path=ppt/theme/theme1.xml><?xml version="1.0" encoding="utf-8"?>
<a:theme xmlns:a="http://schemas.openxmlformats.org/drawingml/2006/main" name="Modèle par défau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0121-MesVaccins.net">
  <a:themeElements>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38100" cap="flat" cmpd="sng" algn="ctr">
          <a:solidFill>
            <a:srgbClr val="FFFFFF"/>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Symbol" charset="2"/>
          <a:buChar char="-"/>
          <a:tabLst/>
          <a:defRPr kumimoji="0" lang="fr-FR" sz="3600" b="0" i="0" u="none" strike="noStrike" cap="none" normalizeH="0" baseline="0">
            <a:ln>
              <a:noFill/>
            </a:ln>
            <a:solidFill>
              <a:schemeClr val="tx1"/>
            </a:solidFill>
            <a:effectLst/>
            <a:latin typeface="Arial" charset="0"/>
            <a:ea typeface="Lucida Sans Unicode" charset="0"/>
            <a:cs typeface="Lucida Sans Unicode"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25008</TotalTime>
  <Words>2731</Words>
  <Application>Microsoft Macintosh PowerPoint</Application>
  <PresentationFormat>Transparent</PresentationFormat>
  <Paragraphs>385</Paragraphs>
  <Slides>68</Slides>
  <Notes>4</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68</vt:i4>
      </vt:variant>
    </vt:vector>
  </HeadingPairs>
  <TitlesOfParts>
    <vt:vector size="82" baseType="lpstr">
      <vt:lpstr>Arial</vt:lpstr>
      <vt:lpstr>Police système Courant</vt:lpstr>
      <vt:lpstr>R Frutiger Roman</vt:lpstr>
      <vt:lpstr>Symbol</vt:lpstr>
      <vt:lpstr>Times New Roman</vt:lpstr>
      <vt:lpstr>Wingdings</vt:lpstr>
      <vt:lpstr>Modèle par défaut</vt:lpstr>
      <vt:lpstr>1_Conception personnalisée</vt:lpstr>
      <vt:lpstr>Conception personnalisée</vt:lpstr>
      <vt:lpstr>20160121-MesVaccins.net</vt:lpstr>
      <vt:lpstr>2_Conception personnalisée</vt:lpstr>
      <vt:lpstr>3_Conception personnalisée</vt:lpstr>
      <vt:lpstr>4_Conception personnalisée</vt:lpstr>
      <vt:lpstr>5_Conception personnalisée</vt:lpstr>
      <vt:lpstr>Présentation PowerPoint</vt:lpstr>
      <vt:lpstr>Le numérique</vt:lpstr>
      <vt:lpstr>Le numérique transforme nos vies</vt:lpstr>
      <vt:lpstr>E-Santé</vt:lpstr>
      <vt:lpstr>Vaccination et numérique : les enjeux</vt:lpstr>
      <vt:lpstr>Vaccination</vt:lpstr>
      <vt:lpstr>Amélioration de la vaccination grâce au numérique</vt:lpstr>
      <vt:lpstr>Gestion inappropriée de l’information sur la vaccination</vt:lpstr>
      <vt:lpstr>Présentation PowerPoint</vt:lpstr>
      <vt:lpstr>Présentation PowerPoint</vt:lpstr>
      <vt:lpstr>Systèmes d’information pour la vaccination (SIV)</vt:lpstr>
      <vt:lpstr>Diversité des terminologies utilisées en Europe</vt:lpstr>
      <vt:lpstr>Interopérabilité sémantique : nécessité d’une nomenclature unifiée des vaccins</vt:lpstr>
      <vt:lpstr>Pourquoi une nomenclature unifiée des vaccins ?</vt:lpstr>
      <vt:lpstr>Nomenclature unifiée des vaccins</vt:lpstr>
      <vt:lpstr>Présentation PowerPoint</vt:lpstr>
      <vt:lpstr>Présentation PowerPoint</vt:lpstr>
      <vt:lpstr>Le numérique pour prendre en compte la complexité et l’évolution rapide des recommandations vaccinales</vt:lpstr>
      <vt:lpstr>Recommandations vaccinales grippe H1N1 2009 :  “feuille brésilienne”</vt:lpstr>
      <vt:lpstr>VAXZEVRIA (COVID-19 Vaccine AstraZeneca)</vt:lpstr>
      <vt:lpstr>Présentation PowerPoint</vt:lpstr>
      <vt:lpstr>Transmission et perception de l’information sur la vaccination</vt:lpstr>
      <vt:lpstr>Rôle d’internet dans l’augmentation de l’hésitation vaccinale</vt:lpstr>
      <vt:lpstr>Exemple : le biais de confirmation</vt:lpstr>
      <vt:lpstr>Un système d’aide à la décision vaccinale : pourquoi ?</vt:lpstr>
      <vt:lpstr>Un système d’aide à la décision vaccinale : comment ?</vt:lpstr>
      <vt:lpstr>Présentation PowerPoint</vt:lpstr>
      <vt:lpstr>Présentation PowerPoint</vt:lpstr>
      <vt:lpstr>Présentation PowerPoint</vt:lpstr>
      <vt:lpstr>Présentation PowerPoint</vt:lpstr>
      <vt:lpstr>Présentation PowerPoint</vt:lpstr>
      <vt:lpstr>Critères pris en compte</vt:lpstr>
      <vt:lpstr>Caractéristiques individuelles</vt:lpstr>
      <vt:lpstr>De l’information à l’action</vt:lpstr>
      <vt:lpstr>Effet nudge</vt:lpstr>
      <vt:lpstr>Effet nudge : exemple</vt:lpstr>
      <vt:lpstr>Marketing social</vt:lpstr>
      <vt:lpstr>Passe sanitaire : cryptographie asymétrique</vt:lpstr>
      <vt:lpstr>Perspectives</vt:lpstr>
      <vt:lpstr>Intégration à l’Espace Numérique de Santé (ENS)</vt:lpstr>
      <vt:lpstr>Ce qu’apporte l’ENS à une application</vt:lpstr>
      <vt:lpstr>Le carnet de vaccination numérique du citoyen européen</vt:lpstr>
      <vt:lpstr>Différents usages dans différents pays</vt:lpstr>
      <vt:lpstr>Présentation PowerPoint</vt:lpstr>
      <vt:lpstr>Des données pour surveiller et agir</vt:lpstr>
      <vt:lpstr>Piloter la gestion de la vaccination</vt:lpstr>
      <vt:lpstr>Mieux connaître le circuit logistique et clinique du vaccin</vt:lpstr>
      <vt:lpstr>Pharmacovigilance renforcée</vt:lpstr>
      <vt:lpstr>Possibilités offertes par le contact direct des personnes vaccinées</vt:lpstr>
      <vt:lpstr>Détecter un événement anormal et désamorcer les polémiques</vt:lpstr>
      <vt:lpstr>Prévention ou réduction des conséquences des effets indésirables post-vaccinaux</vt:lpstr>
      <vt:lpstr>Exemple d’intervention  Epidémie de rougeole à Bordeaux</vt:lpstr>
      <vt:lpstr>Données disponibles insuffisantes</vt:lpstr>
      <vt:lpstr>Information personnalisée des personnes concernées</vt:lpstr>
      <vt:lpstr>Email</vt:lpstr>
      <vt:lpstr>SMS</vt:lpstr>
      <vt:lpstr>Mesure de la couverture vaccinale</vt:lpstr>
      <vt:lpstr>Couverture vaccinale chez les jeunes citoyens en Aquitaine</vt:lpstr>
      <vt:lpstr>Suivi de la couverture vaccinale</vt:lpstr>
      <vt:lpstr>Couverture vaccinale</vt:lpstr>
      <vt:lpstr>Vaccination contre la grippe</vt:lpstr>
      <vt:lpstr>Intérêt médico-économique : utilisation du CVE dans les services d’urgence chez les 18-64 ans exposés à un risque tétanigène</vt:lpstr>
      <vt:lpstr>Etudes socio-anthropologiques</vt:lpstr>
      <vt:lpstr>Présentation PowerPoint</vt:lpstr>
      <vt:lpstr>Amélioration du parcours vaccinal</vt:lpstr>
      <vt:lpstr>Un carnet de vaccination numérique pour :</vt:lpstr>
      <vt:lpstr>Conclusion</vt:lpstr>
      <vt:lpstr>Présentation PowerPoint</vt:lpstr>
    </vt:vector>
  </TitlesOfParts>
  <Company>CEB/SDT/ANB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Vergnaud G.</dc:creator>
  <cp:lastModifiedBy>Jean-Louis KOECK</cp:lastModifiedBy>
  <cp:revision>1998</cp:revision>
  <cp:lastPrinted>2017-03-09T19:07:18Z</cp:lastPrinted>
  <dcterms:created xsi:type="dcterms:W3CDTF">2016-06-02T07:48:42Z</dcterms:created>
  <dcterms:modified xsi:type="dcterms:W3CDTF">2022-01-27T10:07:07Z</dcterms:modified>
</cp:coreProperties>
</file>