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662" r:id="rId2"/>
    <p:sldMasterId id="2147483650" r:id="rId3"/>
    <p:sldMasterId id="2147490646" r:id="rId4"/>
    <p:sldMasterId id="2147490658" r:id="rId5"/>
    <p:sldMasterId id="2147490670" r:id="rId6"/>
    <p:sldMasterId id="2147490682" r:id="rId7"/>
    <p:sldMasterId id="2147490694" r:id="rId8"/>
  </p:sldMasterIdLst>
  <p:notesMasterIdLst>
    <p:notesMasterId r:id="rId45"/>
  </p:notesMasterIdLst>
  <p:handoutMasterIdLst>
    <p:handoutMasterId r:id="rId46"/>
  </p:handoutMasterIdLst>
  <p:sldIdLst>
    <p:sldId id="1411" r:id="rId9"/>
    <p:sldId id="1457" r:id="rId10"/>
    <p:sldId id="1412" r:id="rId11"/>
    <p:sldId id="1558" r:id="rId12"/>
    <p:sldId id="1644" r:id="rId13"/>
    <p:sldId id="1645" r:id="rId14"/>
    <p:sldId id="1536" r:id="rId15"/>
    <p:sldId id="1583" r:id="rId16"/>
    <p:sldId id="1585" r:id="rId17"/>
    <p:sldId id="1582" r:id="rId18"/>
    <p:sldId id="1639" r:id="rId19"/>
    <p:sldId id="1640" r:id="rId20"/>
    <p:sldId id="1563" r:id="rId21"/>
    <p:sldId id="1651" r:id="rId22"/>
    <p:sldId id="1515" r:id="rId23"/>
    <p:sldId id="1673" r:id="rId24"/>
    <p:sldId id="1698" r:id="rId25"/>
    <p:sldId id="1674" r:id="rId26"/>
    <p:sldId id="1697" r:id="rId27"/>
    <p:sldId id="1678" r:id="rId28"/>
    <p:sldId id="1689" r:id="rId29"/>
    <p:sldId id="1681" r:id="rId30"/>
    <p:sldId id="1682" r:id="rId31"/>
    <p:sldId id="1683" r:id="rId32"/>
    <p:sldId id="1680" r:id="rId33"/>
    <p:sldId id="1685" r:id="rId34"/>
    <p:sldId id="1686" r:id="rId35"/>
    <p:sldId id="1693" r:id="rId36"/>
    <p:sldId id="1690" r:id="rId37"/>
    <p:sldId id="1691" r:id="rId38"/>
    <p:sldId id="1692" r:id="rId39"/>
    <p:sldId id="1694" r:id="rId40"/>
    <p:sldId id="1469" r:id="rId41"/>
    <p:sldId id="1543" r:id="rId42"/>
    <p:sldId id="1468" r:id="rId43"/>
    <p:sldId id="1546" r:id="rId44"/>
  </p:sldIdLst>
  <p:sldSz cx="9144000" cy="6858000" type="overhead"/>
  <p:notesSz cx="6797675" cy="9926638"/>
  <p:custDataLst>
    <p:tags r:id="rId47"/>
  </p:custDataLst>
  <p:defaultTextStyle>
    <a:defPPr>
      <a:defRPr lang="fr-FR"/>
    </a:defPPr>
    <a:lvl1pPr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06">
          <p15:clr>
            <a:srgbClr val="A4A3A4"/>
          </p15:clr>
        </p15:guide>
        <p15:guide id="2" pos="879">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4F80"/>
    <a:srgbClr val="0F4E80"/>
    <a:srgbClr val="E9F2FF"/>
    <a:srgbClr val="A8B7C8"/>
    <a:srgbClr val="A9B7C8"/>
    <a:srgbClr val="EFF2F1"/>
    <a:srgbClr val="EABF3C"/>
    <a:srgbClr val="002060"/>
    <a:srgbClr val="E5E6E6"/>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50000" autoAdjust="0"/>
  </p:normalViewPr>
  <p:slideViewPr>
    <p:cSldViewPr showGuides="1">
      <p:cViewPr varScale="1">
        <p:scale>
          <a:sx n="128" d="100"/>
          <a:sy n="128" d="100"/>
        </p:scale>
        <p:origin x="696" y="176"/>
      </p:cViewPr>
      <p:guideLst>
        <p:guide orient="horz" pos="2506"/>
        <p:guide pos="879"/>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notesViewPr>
    <p:cSldViewPr showGuides="1">
      <p:cViewPr varScale="1">
        <p:scale>
          <a:sx n="110" d="100"/>
          <a:sy n="110" d="100"/>
        </p:scale>
        <p:origin x="-396"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5059" name="Rectangle 3"/>
          <p:cNvSpPr>
            <a:spLocks noGrp="1" noChangeArrowheads="1"/>
          </p:cNvSpPr>
          <p:nvPr>
            <p:ph type="dt" sz="quarter"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5CE1BDFA-A18D-044D-ABAE-7B995EDC4606}" type="datetime1">
              <a:rPr lang="fr-FR"/>
              <a:pPr/>
              <a:t>05/02/2021</a:t>
            </a:fld>
            <a:endParaRPr lang="fr-FR"/>
          </a:p>
        </p:txBody>
      </p:sp>
      <p:sp>
        <p:nvSpPr>
          <p:cNvPr id="45060" name="Rectangle 4"/>
          <p:cNvSpPr>
            <a:spLocks noGrp="1" noChangeArrowheads="1"/>
          </p:cNvSpPr>
          <p:nvPr>
            <p:ph type="ftr" sz="quarter" idx="2"/>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5061" name="Rectangle 5"/>
          <p:cNvSpPr>
            <a:spLocks noGrp="1" noChangeArrowheads="1"/>
          </p:cNvSpPr>
          <p:nvPr>
            <p:ph type="sldNum" sz="quarter" idx="3"/>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3FF3D339-2B4B-BE4E-B6E2-9D799A3088A7}" type="slidenum">
              <a:rPr lang="fr-FR"/>
              <a:pPr/>
              <a:t>‹N°›</a:t>
            </a:fld>
            <a:endParaRPr lang="fr-FR"/>
          </a:p>
        </p:txBody>
      </p:sp>
    </p:spTree>
    <p:extLst>
      <p:ext uri="{BB962C8B-B14F-4D97-AF65-F5344CB8AC3E}">
        <p14:creationId xmlns:p14="http://schemas.microsoft.com/office/powerpoint/2010/main" val="3062561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4035" name="Rectangle 3"/>
          <p:cNvSpPr>
            <a:spLocks noGrp="1" noChangeArrowheads="1"/>
          </p:cNvSpPr>
          <p:nvPr>
            <p:ph type="dt"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106E5FD4-501F-354F-9F68-D7316DCFDB5C}" type="datetime1">
              <a:rPr lang="fr-FR"/>
              <a:pPr/>
              <a:t>05/02/2021</a:t>
            </a:fld>
            <a:endParaRPr lang="fr-FR"/>
          </a:p>
        </p:txBody>
      </p:sp>
      <p:sp>
        <p:nvSpPr>
          <p:cNvPr id="100356" name="Rectangle 4"/>
          <p:cNvSpPr>
            <a:spLocks noGrp="1" noRot="1" noChangeAspect="1" noChangeArrowheads="1" noTextEdit="1"/>
          </p:cNvSpPr>
          <p:nvPr>
            <p:ph type="sldImg" idx="2"/>
          </p:nvPr>
        </p:nvSpPr>
        <p:spPr bwMode="auto">
          <a:xfrm>
            <a:off x="914400" y="742950"/>
            <a:ext cx="4967288" cy="37258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7" name="Rectangle 5"/>
          <p:cNvSpPr>
            <a:spLocks noGrp="1" noChangeArrowheads="1"/>
          </p:cNvSpPr>
          <p:nvPr>
            <p:ph type="body" sz="quarter" idx="3"/>
          </p:nvPr>
        </p:nvSpPr>
        <p:spPr bwMode="auto">
          <a:xfrm>
            <a:off x="908050" y="4716463"/>
            <a:ext cx="4981575" cy="4467225"/>
          </a:xfrm>
          <a:prstGeom prst="rect">
            <a:avLst/>
          </a:prstGeom>
          <a:noFill/>
          <a:ln>
            <a:noFill/>
          </a:ln>
        </p:spPr>
        <p:txBody>
          <a:bodyPr vert="horz" wrap="square" lIns="91067" tIns="45533" rIns="91067" bIns="45533"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4038" name="Rectangle 6"/>
          <p:cNvSpPr>
            <a:spLocks noGrp="1" noChangeArrowheads="1"/>
          </p:cNvSpPr>
          <p:nvPr>
            <p:ph type="ftr" sz="quarter" idx="4"/>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4039" name="Rectangle 7"/>
          <p:cNvSpPr>
            <a:spLocks noGrp="1" noChangeArrowheads="1"/>
          </p:cNvSpPr>
          <p:nvPr>
            <p:ph type="sldNum" sz="quarter" idx="5"/>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9FF6DDBF-4A59-E347-B20F-784109BCA6BD}" type="slidenum">
              <a:rPr lang="fr-FR"/>
              <a:pPr/>
              <a:t>‹N°›</a:t>
            </a:fld>
            <a:endParaRPr lang="fr-FR"/>
          </a:p>
        </p:txBody>
      </p:sp>
    </p:spTree>
    <p:extLst>
      <p:ext uri="{BB962C8B-B14F-4D97-AF65-F5344CB8AC3E}">
        <p14:creationId xmlns:p14="http://schemas.microsoft.com/office/powerpoint/2010/main" val="401259270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dirty="0"/>
              <a:t>Cliquez ici pour modifier le style </a:t>
            </a:r>
            <a:br>
              <a:rPr lang="fr-FR" dirty="0"/>
            </a:br>
            <a:r>
              <a:rPr lang="fr-FR" dirty="0"/>
              <a:t>du titre du masque</a:t>
            </a:r>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2368463452"/>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43562134"/>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593321337"/>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71ADA60-B1D3-9A49-9AFA-1BA0CBDB6608}" type="slidenum">
              <a:rPr lang="en-GB"/>
              <a:pPr/>
              <a:t>‹N°›</a:t>
            </a:fld>
            <a:endParaRPr lang="en-GB"/>
          </a:p>
        </p:txBody>
      </p:sp>
    </p:spTree>
    <p:extLst>
      <p:ext uri="{BB962C8B-B14F-4D97-AF65-F5344CB8AC3E}">
        <p14:creationId xmlns:p14="http://schemas.microsoft.com/office/powerpoint/2010/main" val="3344811187"/>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D215CF1-0D7E-E14B-85A8-1253C19E8493}" type="slidenum">
              <a:rPr lang="en-GB"/>
              <a:pPr/>
              <a:t>‹N°›</a:t>
            </a:fld>
            <a:endParaRPr lang="en-GB"/>
          </a:p>
        </p:txBody>
      </p:sp>
    </p:spTree>
    <p:extLst>
      <p:ext uri="{BB962C8B-B14F-4D97-AF65-F5344CB8AC3E}">
        <p14:creationId xmlns:p14="http://schemas.microsoft.com/office/powerpoint/2010/main" val="1693346831"/>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99729A93-A987-2B4D-B884-F7CB6DCC8239}" type="slidenum">
              <a:rPr lang="en-GB"/>
              <a:pPr/>
              <a:t>‹N°›</a:t>
            </a:fld>
            <a:endParaRPr lang="en-GB"/>
          </a:p>
        </p:txBody>
      </p:sp>
    </p:spTree>
    <p:extLst>
      <p:ext uri="{BB962C8B-B14F-4D97-AF65-F5344CB8AC3E}">
        <p14:creationId xmlns:p14="http://schemas.microsoft.com/office/powerpoint/2010/main" val="692790180"/>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6D773CBC-12EE-154D-93D7-6D009A164BFC}" type="slidenum">
              <a:rPr lang="en-GB"/>
              <a:pPr/>
              <a:t>‹N°›</a:t>
            </a:fld>
            <a:endParaRPr lang="en-GB"/>
          </a:p>
        </p:txBody>
      </p:sp>
    </p:spTree>
    <p:extLst>
      <p:ext uri="{BB962C8B-B14F-4D97-AF65-F5344CB8AC3E}">
        <p14:creationId xmlns:p14="http://schemas.microsoft.com/office/powerpoint/2010/main" val="820920333"/>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7DDB2BE1-AF75-4341-9A77-C22BC77CD247}" type="slidenum">
              <a:rPr lang="en-GB"/>
              <a:pPr/>
              <a:t>‹N°›</a:t>
            </a:fld>
            <a:endParaRPr lang="en-GB"/>
          </a:p>
        </p:txBody>
      </p:sp>
    </p:spTree>
    <p:extLst>
      <p:ext uri="{BB962C8B-B14F-4D97-AF65-F5344CB8AC3E}">
        <p14:creationId xmlns:p14="http://schemas.microsoft.com/office/powerpoint/2010/main" val="1130896901"/>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9B5D5762-E46F-934B-8C37-9E46C51086CC}" type="slidenum">
              <a:rPr lang="en-GB"/>
              <a:pPr/>
              <a:t>‹N°›</a:t>
            </a:fld>
            <a:endParaRPr lang="en-GB"/>
          </a:p>
        </p:txBody>
      </p:sp>
    </p:spTree>
    <p:extLst>
      <p:ext uri="{BB962C8B-B14F-4D97-AF65-F5344CB8AC3E}">
        <p14:creationId xmlns:p14="http://schemas.microsoft.com/office/powerpoint/2010/main" val="3900395662"/>
      </p:ext>
    </p:extLst>
  </p:cSld>
  <p:clrMapOvr>
    <a:masterClrMapping/>
  </p:clrMapOvr>
  <p:transitio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E6CB1CBB-1586-4543-B40D-3C6B9B9548F8}" type="slidenum">
              <a:rPr lang="en-GB"/>
              <a:pPr/>
              <a:t>‹N°›</a:t>
            </a:fld>
            <a:endParaRPr lang="en-GB"/>
          </a:p>
        </p:txBody>
      </p:sp>
    </p:spTree>
    <p:extLst>
      <p:ext uri="{BB962C8B-B14F-4D97-AF65-F5344CB8AC3E}">
        <p14:creationId xmlns:p14="http://schemas.microsoft.com/office/powerpoint/2010/main" val="1981399052"/>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9C06F0AE-4074-DB43-A674-A15159913A57}" type="slidenum">
              <a:rPr lang="en-GB"/>
              <a:pPr/>
              <a:t>‹N°›</a:t>
            </a:fld>
            <a:endParaRPr lang="en-GB"/>
          </a:p>
        </p:txBody>
      </p:sp>
    </p:spTree>
    <p:extLst>
      <p:ext uri="{BB962C8B-B14F-4D97-AF65-F5344CB8AC3E}">
        <p14:creationId xmlns:p14="http://schemas.microsoft.com/office/powerpoint/2010/main" val="924168959"/>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solidFill>
                  <a:srgbClr val="0F4E80"/>
                </a:solidFill>
              </a:defRPr>
            </a:lvl1pPr>
          </a:lstStyle>
          <a:p>
            <a:r>
              <a:rPr lang="fr-FR" dirty="0"/>
              <a:t>Cliquez et modifiez le titre</a:t>
            </a:r>
            <a:endParaRPr lang="en-US"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8190076"/>
      </p:ext>
    </p:extLst>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7387FCAA-6705-284D-9854-AD19002EEA95}" type="slidenum">
              <a:rPr lang="en-GB"/>
              <a:pPr/>
              <a:t>‹N°›</a:t>
            </a:fld>
            <a:endParaRPr lang="en-GB"/>
          </a:p>
        </p:txBody>
      </p:sp>
    </p:spTree>
    <p:extLst>
      <p:ext uri="{BB962C8B-B14F-4D97-AF65-F5344CB8AC3E}">
        <p14:creationId xmlns:p14="http://schemas.microsoft.com/office/powerpoint/2010/main" val="715082354"/>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23F114F5-A1DC-DA4F-9AFD-289E6D3B634D}" type="slidenum">
              <a:rPr lang="en-GB"/>
              <a:pPr/>
              <a:t>‹N°›</a:t>
            </a:fld>
            <a:endParaRPr lang="en-GB"/>
          </a:p>
        </p:txBody>
      </p:sp>
    </p:spTree>
    <p:extLst>
      <p:ext uri="{BB962C8B-B14F-4D97-AF65-F5344CB8AC3E}">
        <p14:creationId xmlns:p14="http://schemas.microsoft.com/office/powerpoint/2010/main" val="1176345287"/>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3C40551-7572-C048-99D6-11E123E4F39A}" type="slidenum">
              <a:rPr lang="en-GB"/>
              <a:pPr/>
              <a:t>‹N°›</a:t>
            </a:fld>
            <a:endParaRPr lang="en-GB"/>
          </a:p>
        </p:txBody>
      </p:sp>
    </p:spTree>
    <p:extLst>
      <p:ext uri="{BB962C8B-B14F-4D97-AF65-F5344CB8AC3E}">
        <p14:creationId xmlns:p14="http://schemas.microsoft.com/office/powerpoint/2010/main" val="2272876583"/>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0643D7D-5685-CB46-AB9C-6BDE77C2905A}" type="slidenum">
              <a:rPr lang="fr-FR"/>
              <a:pPr/>
              <a:t>‹N°›</a:t>
            </a:fld>
            <a:endParaRPr lang="fr-FR"/>
          </a:p>
        </p:txBody>
      </p:sp>
    </p:spTree>
    <p:extLst>
      <p:ext uri="{BB962C8B-B14F-4D97-AF65-F5344CB8AC3E}">
        <p14:creationId xmlns:p14="http://schemas.microsoft.com/office/powerpoint/2010/main" val="2580391618"/>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5471AAB-D989-F746-BDDC-554A0D327BA2}" type="slidenum">
              <a:rPr lang="fr-FR"/>
              <a:pPr/>
              <a:t>‹N°›</a:t>
            </a:fld>
            <a:endParaRPr lang="fr-FR"/>
          </a:p>
        </p:txBody>
      </p:sp>
    </p:spTree>
    <p:extLst>
      <p:ext uri="{BB962C8B-B14F-4D97-AF65-F5344CB8AC3E}">
        <p14:creationId xmlns:p14="http://schemas.microsoft.com/office/powerpoint/2010/main" val="602366253"/>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08B50925-D3E8-104F-B3A1-66600B747853}" type="slidenum">
              <a:rPr lang="fr-FR"/>
              <a:pPr/>
              <a:t>‹N°›</a:t>
            </a:fld>
            <a:endParaRPr lang="fr-FR"/>
          </a:p>
        </p:txBody>
      </p:sp>
    </p:spTree>
    <p:extLst>
      <p:ext uri="{BB962C8B-B14F-4D97-AF65-F5344CB8AC3E}">
        <p14:creationId xmlns:p14="http://schemas.microsoft.com/office/powerpoint/2010/main" val="3605193438"/>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2EDF6271-5326-2445-93DB-F3C8AFAB1E18}" type="slidenum">
              <a:rPr lang="fr-FR"/>
              <a:pPr/>
              <a:t>‹N°›</a:t>
            </a:fld>
            <a:endParaRPr lang="fr-FR"/>
          </a:p>
        </p:txBody>
      </p:sp>
    </p:spTree>
    <p:extLst>
      <p:ext uri="{BB962C8B-B14F-4D97-AF65-F5344CB8AC3E}">
        <p14:creationId xmlns:p14="http://schemas.microsoft.com/office/powerpoint/2010/main" val="1228921015"/>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E89A8403-1E8A-314A-8E4E-B4EF1CD3868B}" type="slidenum">
              <a:rPr lang="fr-FR"/>
              <a:pPr/>
              <a:t>‹N°›</a:t>
            </a:fld>
            <a:endParaRPr lang="fr-FR"/>
          </a:p>
        </p:txBody>
      </p:sp>
    </p:spTree>
    <p:extLst>
      <p:ext uri="{BB962C8B-B14F-4D97-AF65-F5344CB8AC3E}">
        <p14:creationId xmlns:p14="http://schemas.microsoft.com/office/powerpoint/2010/main" val="178095038"/>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53379053-BB45-4549-BE61-82BBA9F4AF00}" type="slidenum">
              <a:rPr lang="fr-FR"/>
              <a:pPr/>
              <a:t>‹N°›</a:t>
            </a:fld>
            <a:endParaRPr lang="fr-FR"/>
          </a:p>
        </p:txBody>
      </p:sp>
    </p:spTree>
    <p:extLst>
      <p:ext uri="{BB962C8B-B14F-4D97-AF65-F5344CB8AC3E}">
        <p14:creationId xmlns:p14="http://schemas.microsoft.com/office/powerpoint/2010/main" val="1007008502"/>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45A3F184-9A2C-4E42-9776-B0A68725CBFA}" type="slidenum">
              <a:rPr lang="fr-FR"/>
              <a:pPr/>
              <a:t>‹N°›</a:t>
            </a:fld>
            <a:endParaRPr lang="fr-FR"/>
          </a:p>
        </p:txBody>
      </p:sp>
    </p:spTree>
    <p:extLst>
      <p:ext uri="{BB962C8B-B14F-4D97-AF65-F5344CB8AC3E}">
        <p14:creationId xmlns:p14="http://schemas.microsoft.com/office/powerpoint/2010/main" val="42469315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112683235"/>
      </p:ext>
    </p:extLst>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C930CECD-014F-2646-B699-A65AEF014D1E}" type="slidenum">
              <a:rPr lang="fr-FR"/>
              <a:pPr/>
              <a:t>‹N°›</a:t>
            </a:fld>
            <a:endParaRPr lang="fr-FR"/>
          </a:p>
        </p:txBody>
      </p:sp>
    </p:spTree>
    <p:extLst>
      <p:ext uri="{BB962C8B-B14F-4D97-AF65-F5344CB8AC3E}">
        <p14:creationId xmlns:p14="http://schemas.microsoft.com/office/powerpoint/2010/main" val="3666423248"/>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7094162-01CD-B443-8EA8-3FDBC7087BDE}" type="slidenum">
              <a:rPr lang="fr-FR"/>
              <a:pPr/>
              <a:t>‹N°›</a:t>
            </a:fld>
            <a:endParaRPr lang="fr-FR"/>
          </a:p>
        </p:txBody>
      </p:sp>
    </p:spTree>
    <p:extLst>
      <p:ext uri="{BB962C8B-B14F-4D97-AF65-F5344CB8AC3E}">
        <p14:creationId xmlns:p14="http://schemas.microsoft.com/office/powerpoint/2010/main" val="3108000462"/>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8D185150-7D17-D942-BD18-529FF938FA03}" type="slidenum">
              <a:rPr lang="fr-FR"/>
              <a:pPr/>
              <a:t>‹N°›</a:t>
            </a:fld>
            <a:endParaRPr lang="fr-FR"/>
          </a:p>
        </p:txBody>
      </p:sp>
    </p:spTree>
    <p:extLst>
      <p:ext uri="{BB962C8B-B14F-4D97-AF65-F5344CB8AC3E}">
        <p14:creationId xmlns:p14="http://schemas.microsoft.com/office/powerpoint/2010/main" val="904500953"/>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01207EC-BE94-DC49-896E-4A7974B1AE5F}" type="slidenum">
              <a:rPr lang="fr-FR"/>
              <a:pPr/>
              <a:t>‹N°›</a:t>
            </a:fld>
            <a:endParaRPr lang="fr-FR"/>
          </a:p>
        </p:txBody>
      </p:sp>
    </p:spTree>
    <p:extLst>
      <p:ext uri="{BB962C8B-B14F-4D97-AF65-F5344CB8AC3E}">
        <p14:creationId xmlns:p14="http://schemas.microsoft.com/office/powerpoint/2010/main" val="95788608"/>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grpSp>
        <p:nvGrpSpPr>
          <p:cNvPr id="5" name="Grouper 10"/>
          <p:cNvGrpSpPr>
            <a:grpSpLocks/>
          </p:cNvGrpSpPr>
          <p:nvPr/>
        </p:nvGrpSpPr>
        <p:grpSpPr bwMode="auto">
          <a:xfrm>
            <a:off x="7669213" y="6300788"/>
            <a:ext cx="1439862" cy="657225"/>
            <a:chOff x="2771800" y="3751953"/>
            <a:chExt cx="4032448" cy="1837287"/>
          </a:xfrm>
        </p:grpSpPr>
        <p:pic>
          <p:nvPicPr>
            <p:cNvPr id="6" name="Image 1" descr="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a:t>Cliquez et modifiez le titre</a:t>
            </a:r>
            <a:endParaRPr lang="fr-FR" dirty="0"/>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973248396"/>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76061726"/>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579873672"/>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026854307"/>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30081034"/>
      </p:ext>
    </p:extLst>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Tree>
    <p:extLst>
      <p:ext uri="{BB962C8B-B14F-4D97-AF65-F5344CB8AC3E}">
        <p14:creationId xmlns:p14="http://schemas.microsoft.com/office/powerpoint/2010/main" val="1793475756"/>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9054133"/>
      </p:ext>
    </p:extLst>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1832"/>
      </p:ext>
    </p:extLst>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77365106"/>
      </p:ext>
    </p:extLst>
  </p:cSld>
  <p:clrMapOvr>
    <a:masterClrMapping/>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45336007"/>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30622889"/>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87676289"/>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D27D0C11-635B-D546-8713-F9DACF67F3F0}" type="slidenum">
              <a:rPr lang="en-GB"/>
              <a:pPr/>
              <a:t>‹N°›</a:t>
            </a:fld>
            <a:endParaRPr lang="en-GB"/>
          </a:p>
        </p:txBody>
      </p:sp>
    </p:spTree>
    <p:extLst>
      <p:ext uri="{BB962C8B-B14F-4D97-AF65-F5344CB8AC3E}">
        <p14:creationId xmlns:p14="http://schemas.microsoft.com/office/powerpoint/2010/main" val="3811548338"/>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40F69CF3-8F80-5448-8EED-D1594C00E8B7}" type="slidenum">
              <a:rPr lang="en-GB"/>
              <a:pPr/>
              <a:t>‹N°›</a:t>
            </a:fld>
            <a:endParaRPr lang="en-GB"/>
          </a:p>
        </p:txBody>
      </p:sp>
    </p:spTree>
    <p:extLst>
      <p:ext uri="{BB962C8B-B14F-4D97-AF65-F5344CB8AC3E}">
        <p14:creationId xmlns:p14="http://schemas.microsoft.com/office/powerpoint/2010/main" val="3418560722"/>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6A97201-D144-114B-9AE0-0228AC6DC192}" type="slidenum">
              <a:rPr lang="en-GB"/>
              <a:pPr/>
              <a:t>‹N°›</a:t>
            </a:fld>
            <a:endParaRPr lang="en-GB"/>
          </a:p>
        </p:txBody>
      </p:sp>
    </p:spTree>
    <p:extLst>
      <p:ext uri="{BB962C8B-B14F-4D97-AF65-F5344CB8AC3E}">
        <p14:creationId xmlns:p14="http://schemas.microsoft.com/office/powerpoint/2010/main" val="2936368052"/>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3350F2BD-4475-604E-8BA9-B1B74DC95D78}" type="slidenum">
              <a:rPr lang="en-GB"/>
              <a:pPr/>
              <a:t>‹N°›</a:t>
            </a:fld>
            <a:endParaRPr lang="en-GB"/>
          </a:p>
        </p:txBody>
      </p:sp>
    </p:spTree>
    <p:extLst>
      <p:ext uri="{BB962C8B-B14F-4D97-AF65-F5344CB8AC3E}">
        <p14:creationId xmlns:p14="http://schemas.microsoft.com/office/powerpoint/2010/main" val="514432986"/>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11D5D311-C02F-7343-A4DB-EE87A9990F70}" type="slidenum">
              <a:rPr lang="en-GB"/>
              <a:pPr/>
              <a:t>‹N°›</a:t>
            </a:fld>
            <a:endParaRPr lang="en-GB"/>
          </a:p>
        </p:txBody>
      </p:sp>
    </p:spTree>
    <p:extLst>
      <p:ext uri="{BB962C8B-B14F-4D97-AF65-F5344CB8AC3E}">
        <p14:creationId xmlns:p14="http://schemas.microsoft.com/office/powerpoint/2010/main" val="4175921913"/>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129621482"/>
      </p:ext>
    </p:extLst>
  </p:cSld>
  <p:clrMapOvr>
    <a:masterClrMapping/>
  </p:clrMapOvr>
  <p:transition advClick="0" advTm="500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07206A5C-022A-9946-95A8-67F2086D13DC}" type="slidenum">
              <a:rPr lang="en-GB"/>
              <a:pPr/>
              <a:t>‹N°›</a:t>
            </a:fld>
            <a:endParaRPr lang="en-GB"/>
          </a:p>
        </p:txBody>
      </p:sp>
    </p:spTree>
    <p:extLst>
      <p:ext uri="{BB962C8B-B14F-4D97-AF65-F5344CB8AC3E}">
        <p14:creationId xmlns:p14="http://schemas.microsoft.com/office/powerpoint/2010/main" val="3665163345"/>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932CED10-926E-2844-ACD6-E690AC9619D8}" type="slidenum">
              <a:rPr lang="en-GB"/>
              <a:pPr/>
              <a:t>‹N°›</a:t>
            </a:fld>
            <a:endParaRPr lang="en-GB"/>
          </a:p>
        </p:txBody>
      </p:sp>
    </p:spTree>
    <p:extLst>
      <p:ext uri="{BB962C8B-B14F-4D97-AF65-F5344CB8AC3E}">
        <p14:creationId xmlns:p14="http://schemas.microsoft.com/office/powerpoint/2010/main" val="1592589164"/>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4C6ED2EB-1183-6342-B046-F6F48024B909}" type="slidenum">
              <a:rPr lang="en-GB"/>
              <a:pPr/>
              <a:t>‹N°›</a:t>
            </a:fld>
            <a:endParaRPr lang="en-GB"/>
          </a:p>
        </p:txBody>
      </p:sp>
    </p:spTree>
    <p:extLst>
      <p:ext uri="{BB962C8B-B14F-4D97-AF65-F5344CB8AC3E}">
        <p14:creationId xmlns:p14="http://schemas.microsoft.com/office/powerpoint/2010/main" val="494887004"/>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CD64E9E0-4D48-1C40-9963-36CA0AE799AA}" type="slidenum">
              <a:rPr lang="en-GB"/>
              <a:pPr/>
              <a:t>‹N°›</a:t>
            </a:fld>
            <a:endParaRPr lang="en-GB"/>
          </a:p>
        </p:txBody>
      </p:sp>
    </p:spTree>
    <p:extLst>
      <p:ext uri="{BB962C8B-B14F-4D97-AF65-F5344CB8AC3E}">
        <p14:creationId xmlns:p14="http://schemas.microsoft.com/office/powerpoint/2010/main" val="2148057577"/>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A5A65214-DB87-8743-B9A1-32EA6712C8DF}" type="slidenum">
              <a:rPr lang="en-GB"/>
              <a:pPr/>
              <a:t>‹N°›</a:t>
            </a:fld>
            <a:endParaRPr lang="en-GB"/>
          </a:p>
        </p:txBody>
      </p:sp>
    </p:spTree>
    <p:extLst>
      <p:ext uri="{BB962C8B-B14F-4D97-AF65-F5344CB8AC3E}">
        <p14:creationId xmlns:p14="http://schemas.microsoft.com/office/powerpoint/2010/main" val="1970536159"/>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594D215B-0827-C244-A029-A6C9E98803F3}" type="slidenum">
              <a:rPr lang="en-GB"/>
              <a:pPr/>
              <a:t>‹N°›</a:t>
            </a:fld>
            <a:endParaRPr lang="en-GB"/>
          </a:p>
        </p:txBody>
      </p:sp>
    </p:spTree>
    <p:extLst>
      <p:ext uri="{BB962C8B-B14F-4D97-AF65-F5344CB8AC3E}">
        <p14:creationId xmlns:p14="http://schemas.microsoft.com/office/powerpoint/2010/main" val="2376487427"/>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8356621-5BA5-0C41-99B2-D7716464F8C4}" type="slidenum">
              <a:rPr lang="fr-FR"/>
              <a:pPr/>
              <a:t>‹N°›</a:t>
            </a:fld>
            <a:endParaRPr lang="fr-FR"/>
          </a:p>
        </p:txBody>
      </p:sp>
    </p:spTree>
    <p:extLst>
      <p:ext uri="{BB962C8B-B14F-4D97-AF65-F5344CB8AC3E}">
        <p14:creationId xmlns:p14="http://schemas.microsoft.com/office/powerpoint/2010/main" val="3418102224"/>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1F4DEAF-EE30-3E42-91D0-49BEF98F203E}" type="slidenum">
              <a:rPr lang="fr-FR"/>
              <a:pPr/>
              <a:t>‹N°›</a:t>
            </a:fld>
            <a:endParaRPr lang="fr-FR"/>
          </a:p>
        </p:txBody>
      </p:sp>
    </p:spTree>
    <p:extLst>
      <p:ext uri="{BB962C8B-B14F-4D97-AF65-F5344CB8AC3E}">
        <p14:creationId xmlns:p14="http://schemas.microsoft.com/office/powerpoint/2010/main" val="1102149305"/>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F985A2D6-6604-B34D-A70E-E059C5A8E850}" type="slidenum">
              <a:rPr lang="fr-FR"/>
              <a:pPr/>
              <a:t>‹N°›</a:t>
            </a:fld>
            <a:endParaRPr lang="fr-FR"/>
          </a:p>
        </p:txBody>
      </p:sp>
    </p:spTree>
    <p:extLst>
      <p:ext uri="{BB962C8B-B14F-4D97-AF65-F5344CB8AC3E}">
        <p14:creationId xmlns:p14="http://schemas.microsoft.com/office/powerpoint/2010/main" val="1331901155"/>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04C9D76-FF6C-EF45-846B-CB53C62BF726}" type="slidenum">
              <a:rPr lang="fr-FR"/>
              <a:pPr/>
              <a:t>‹N°›</a:t>
            </a:fld>
            <a:endParaRPr lang="fr-FR"/>
          </a:p>
        </p:txBody>
      </p:sp>
    </p:spTree>
    <p:extLst>
      <p:ext uri="{BB962C8B-B14F-4D97-AF65-F5344CB8AC3E}">
        <p14:creationId xmlns:p14="http://schemas.microsoft.com/office/powerpoint/2010/main" val="2738578399"/>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solidFill>
                  <a:srgbClr val="0F4E80"/>
                </a:solidFill>
              </a:defRPr>
            </a:lvl1pPr>
          </a:lstStyle>
          <a:p>
            <a:r>
              <a:rPr lang="fr-FR" dirty="0"/>
              <a:t>Cliquez et modifiez le titre</a:t>
            </a:r>
            <a:endParaRPr lang="en-US" dirty="0"/>
          </a:p>
        </p:txBody>
      </p:sp>
    </p:spTree>
    <p:extLst>
      <p:ext uri="{BB962C8B-B14F-4D97-AF65-F5344CB8AC3E}">
        <p14:creationId xmlns:p14="http://schemas.microsoft.com/office/powerpoint/2010/main" val="3903725536"/>
      </p:ext>
    </p:extLst>
  </p:cSld>
  <p:clrMapOvr>
    <a:masterClrMapping/>
  </p:clrMapOvr>
  <p:transition advClick="0" advTm="5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9D80EEDE-889C-5C4A-B633-8181A6412750}" type="slidenum">
              <a:rPr lang="fr-FR"/>
              <a:pPr/>
              <a:t>‹N°›</a:t>
            </a:fld>
            <a:endParaRPr lang="fr-FR"/>
          </a:p>
        </p:txBody>
      </p:sp>
    </p:spTree>
    <p:extLst>
      <p:ext uri="{BB962C8B-B14F-4D97-AF65-F5344CB8AC3E}">
        <p14:creationId xmlns:p14="http://schemas.microsoft.com/office/powerpoint/2010/main" val="4251540591"/>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CF69C6C2-88CA-6741-932A-A6B2C65B3A30}" type="slidenum">
              <a:rPr lang="fr-FR"/>
              <a:pPr/>
              <a:t>‹N°›</a:t>
            </a:fld>
            <a:endParaRPr lang="fr-FR"/>
          </a:p>
        </p:txBody>
      </p:sp>
    </p:spTree>
    <p:extLst>
      <p:ext uri="{BB962C8B-B14F-4D97-AF65-F5344CB8AC3E}">
        <p14:creationId xmlns:p14="http://schemas.microsoft.com/office/powerpoint/2010/main" val="4252662435"/>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F056B8E7-3E09-134D-A0A5-285513247154}" type="slidenum">
              <a:rPr lang="fr-FR"/>
              <a:pPr/>
              <a:t>‹N°›</a:t>
            </a:fld>
            <a:endParaRPr lang="fr-FR"/>
          </a:p>
        </p:txBody>
      </p:sp>
    </p:spTree>
    <p:extLst>
      <p:ext uri="{BB962C8B-B14F-4D97-AF65-F5344CB8AC3E}">
        <p14:creationId xmlns:p14="http://schemas.microsoft.com/office/powerpoint/2010/main" val="4027050533"/>
      </p:ext>
    </p:extLst>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05E139B0-6761-E947-9AC6-B35E082A7136}" type="slidenum">
              <a:rPr lang="fr-FR"/>
              <a:pPr/>
              <a:t>‹N°›</a:t>
            </a:fld>
            <a:endParaRPr lang="fr-FR"/>
          </a:p>
        </p:txBody>
      </p:sp>
    </p:spTree>
    <p:extLst>
      <p:ext uri="{BB962C8B-B14F-4D97-AF65-F5344CB8AC3E}">
        <p14:creationId xmlns:p14="http://schemas.microsoft.com/office/powerpoint/2010/main" val="2768744775"/>
      </p:ext>
    </p:extLst>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FF34B21A-D1D2-7747-9E8E-42ACA50EB71D}" type="slidenum">
              <a:rPr lang="fr-FR"/>
              <a:pPr/>
              <a:t>‹N°›</a:t>
            </a:fld>
            <a:endParaRPr lang="fr-FR"/>
          </a:p>
        </p:txBody>
      </p:sp>
    </p:spTree>
    <p:extLst>
      <p:ext uri="{BB962C8B-B14F-4D97-AF65-F5344CB8AC3E}">
        <p14:creationId xmlns:p14="http://schemas.microsoft.com/office/powerpoint/2010/main" val="50037035"/>
      </p:ext>
    </p:extLst>
  </p:cSld>
  <p:clrMapOvr>
    <a:masterClrMapping/>
  </p:clrMapOvr>
  <p:transitio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84CDE75-2C68-F442-9140-1B7AA8A2D4F1}" type="slidenum">
              <a:rPr lang="fr-FR"/>
              <a:pPr/>
              <a:t>‹N°›</a:t>
            </a:fld>
            <a:endParaRPr lang="fr-FR"/>
          </a:p>
        </p:txBody>
      </p:sp>
    </p:spTree>
    <p:extLst>
      <p:ext uri="{BB962C8B-B14F-4D97-AF65-F5344CB8AC3E}">
        <p14:creationId xmlns:p14="http://schemas.microsoft.com/office/powerpoint/2010/main" val="2424046563"/>
      </p:ext>
    </p:extLst>
  </p:cSld>
  <p:clrMapOvr>
    <a:masterClrMapping/>
  </p:clrMapOvr>
  <p:transitio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83F0167-E65F-2945-BB68-C516F34232F4}" type="slidenum">
              <a:rPr lang="fr-FR"/>
              <a:pPr/>
              <a:t>‹N°›</a:t>
            </a:fld>
            <a:endParaRPr lang="fr-FR"/>
          </a:p>
        </p:txBody>
      </p:sp>
    </p:spTree>
    <p:extLst>
      <p:ext uri="{BB962C8B-B14F-4D97-AF65-F5344CB8AC3E}">
        <p14:creationId xmlns:p14="http://schemas.microsoft.com/office/powerpoint/2010/main" val="2587018835"/>
      </p:ext>
    </p:extLst>
  </p:cSld>
  <p:clrMapOvr>
    <a:masterClrMapping/>
  </p:clrMapOvr>
  <p:transitio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CBBD817-19A4-0443-868E-973F52E8C1AC}" type="slidenum">
              <a:rPr lang="en-GB"/>
              <a:pPr/>
              <a:t>‹N°›</a:t>
            </a:fld>
            <a:endParaRPr lang="en-GB"/>
          </a:p>
        </p:txBody>
      </p:sp>
    </p:spTree>
    <p:extLst>
      <p:ext uri="{BB962C8B-B14F-4D97-AF65-F5344CB8AC3E}">
        <p14:creationId xmlns:p14="http://schemas.microsoft.com/office/powerpoint/2010/main" val="1666886576"/>
      </p:ext>
    </p:extLst>
  </p:cSld>
  <p:clrMapOvr>
    <a:masterClrMapping/>
  </p:clrMapOvr>
  <p:transitio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3DF6589F-A327-4848-A44F-43C9603D6200}" type="slidenum">
              <a:rPr lang="en-GB"/>
              <a:pPr/>
              <a:t>‹N°›</a:t>
            </a:fld>
            <a:endParaRPr lang="en-GB"/>
          </a:p>
        </p:txBody>
      </p:sp>
    </p:spTree>
    <p:extLst>
      <p:ext uri="{BB962C8B-B14F-4D97-AF65-F5344CB8AC3E}">
        <p14:creationId xmlns:p14="http://schemas.microsoft.com/office/powerpoint/2010/main" val="708300497"/>
      </p:ext>
    </p:extLst>
  </p:cSld>
  <p:clrMapOvr>
    <a:masterClrMapping/>
  </p:clrMapOvr>
  <p:transitio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C07988D0-D541-E745-9F10-43AF3662F46F}" type="slidenum">
              <a:rPr lang="en-GB"/>
              <a:pPr/>
              <a:t>‹N°›</a:t>
            </a:fld>
            <a:endParaRPr lang="en-GB"/>
          </a:p>
        </p:txBody>
      </p:sp>
    </p:spTree>
    <p:extLst>
      <p:ext uri="{BB962C8B-B14F-4D97-AF65-F5344CB8AC3E}">
        <p14:creationId xmlns:p14="http://schemas.microsoft.com/office/powerpoint/2010/main" val="4143690342"/>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898739"/>
      </p:ext>
    </p:extLst>
  </p:cSld>
  <p:clrMapOvr>
    <a:masterClrMapping/>
  </p:clrMapOvr>
  <p:transition advClick="0" advTm="500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8BFDEAC1-6381-3147-B568-97E3A3F2B849}" type="slidenum">
              <a:rPr lang="en-GB"/>
              <a:pPr/>
              <a:t>‹N°›</a:t>
            </a:fld>
            <a:endParaRPr lang="en-GB"/>
          </a:p>
        </p:txBody>
      </p:sp>
    </p:spTree>
    <p:extLst>
      <p:ext uri="{BB962C8B-B14F-4D97-AF65-F5344CB8AC3E}">
        <p14:creationId xmlns:p14="http://schemas.microsoft.com/office/powerpoint/2010/main" val="1049308322"/>
      </p:ext>
    </p:extLst>
  </p:cSld>
  <p:clrMapOvr>
    <a:masterClrMapping/>
  </p:clrMapOvr>
  <p:transitio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23C00DEF-3FDC-5A4A-B8B9-B53210115DCC}" type="slidenum">
              <a:rPr lang="en-GB"/>
              <a:pPr/>
              <a:t>‹N°›</a:t>
            </a:fld>
            <a:endParaRPr lang="en-GB"/>
          </a:p>
        </p:txBody>
      </p:sp>
    </p:spTree>
    <p:extLst>
      <p:ext uri="{BB962C8B-B14F-4D97-AF65-F5344CB8AC3E}">
        <p14:creationId xmlns:p14="http://schemas.microsoft.com/office/powerpoint/2010/main" val="1744563078"/>
      </p:ext>
    </p:extLst>
  </p:cSld>
  <p:clrMapOvr>
    <a:masterClrMapping/>
  </p:clrMapOvr>
  <p:transitio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FEF5EDD3-3A5E-B14D-944D-4F0B8623D377}" type="slidenum">
              <a:rPr lang="en-GB"/>
              <a:pPr/>
              <a:t>‹N°›</a:t>
            </a:fld>
            <a:endParaRPr lang="en-GB"/>
          </a:p>
        </p:txBody>
      </p:sp>
    </p:spTree>
    <p:extLst>
      <p:ext uri="{BB962C8B-B14F-4D97-AF65-F5344CB8AC3E}">
        <p14:creationId xmlns:p14="http://schemas.microsoft.com/office/powerpoint/2010/main" val="1510437598"/>
      </p:ext>
    </p:extLst>
  </p:cSld>
  <p:clrMapOvr>
    <a:masterClrMapping/>
  </p:clrMapOvr>
  <p:transitio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88311CE1-792C-1A48-ADF5-0AE0DAF3197B}" type="slidenum">
              <a:rPr lang="en-GB"/>
              <a:pPr/>
              <a:t>‹N°›</a:t>
            </a:fld>
            <a:endParaRPr lang="en-GB"/>
          </a:p>
        </p:txBody>
      </p:sp>
    </p:spTree>
    <p:extLst>
      <p:ext uri="{BB962C8B-B14F-4D97-AF65-F5344CB8AC3E}">
        <p14:creationId xmlns:p14="http://schemas.microsoft.com/office/powerpoint/2010/main" val="3087151901"/>
      </p:ext>
    </p:extLst>
  </p:cSld>
  <p:clrMapOvr>
    <a:masterClrMapping/>
  </p:clrMapOvr>
  <p:transitio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D4F43327-383B-5C4C-824B-6B2361D1D98B}" type="slidenum">
              <a:rPr lang="en-GB"/>
              <a:pPr/>
              <a:t>‹N°›</a:t>
            </a:fld>
            <a:endParaRPr lang="en-GB"/>
          </a:p>
        </p:txBody>
      </p:sp>
    </p:spTree>
    <p:extLst>
      <p:ext uri="{BB962C8B-B14F-4D97-AF65-F5344CB8AC3E}">
        <p14:creationId xmlns:p14="http://schemas.microsoft.com/office/powerpoint/2010/main" val="3517175323"/>
      </p:ext>
    </p:extLst>
  </p:cSld>
  <p:clrMapOvr>
    <a:masterClrMapping/>
  </p:clrMapOvr>
  <p:transitio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BA37C9F4-AF4C-5344-99F9-B50C2D697EC0}" type="slidenum">
              <a:rPr lang="en-GB"/>
              <a:pPr/>
              <a:t>‹N°›</a:t>
            </a:fld>
            <a:endParaRPr lang="en-GB"/>
          </a:p>
        </p:txBody>
      </p:sp>
    </p:spTree>
    <p:extLst>
      <p:ext uri="{BB962C8B-B14F-4D97-AF65-F5344CB8AC3E}">
        <p14:creationId xmlns:p14="http://schemas.microsoft.com/office/powerpoint/2010/main" val="1515383673"/>
      </p:ext>
    </p:extLst>
  </p:cSld>
  <p:clrMapOvr>
    <a:masterClrMapping/>
  </p:clrMapOvr>
  <p:transitio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9CA99F9-5451-B643-9779-37AE71D8EFCC}" type="slidenum">
              <a:rPr lang="en-GB"/>
              <a:pPr/>
              <a:t>‹N°›</a:t>
            </a:fld>
            <a:endParaRPr lang="en-GB"/>
          </a:p>
        </p:txBody>
      </p:sp>
    </p:spTree>
    <p:extLst>
      <p:ext uri="{BB962C8B-B14F-4D97-AF65-F5344CB8AC3E}">
        <p14:creationId xmlns:p14="http://schemas.microsoft.com/office/powerpoint/2010/main" val="3568373389"/>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01A570A3-BB5F-E446-BE83-EF79F10C6D16}" type="slidenum">
              <a:rPr lang="en-GB"/>
              <a:pPr/>
              <a:t>‹N°›</a:t>
            </a:fld>
            <a:endParaRPr lang="en-GB"/>
          </a:p>
        </p:txBody>
      </p:sp>
    </p:spTree>
    <p:extLst>
      <p:ext uri="{BB962C8B-B14F-4D97-AF65-F5344CB8AC3E}">
        <p14:creationId xmlns:p14="http://schemas.microsoft.com/office/powerpoint/2010/main" val="4156314378"/>
      </p:ext>
    </p:extLst>
  </p:cSld>
  <p:clrMapOvr>
    <a:masterClrMapping/>
  </p:clrMapOvr>
  <p:transitio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5672C700-3806-CA40-8443-CF74E746B170}" type="slidenum">
              <a:rPr lang="fr-FR"/>
              <a:pPr/>
              <a:t>‹N°›</a:t>
            </a:fld>
            <a:endParaRPr lang="fr-FR"/>
          </a:p>
        </p:txBody>
      </p:sp>
    </p:spTree>
    <p:extLst>
      <p:ext uri="{BB962C8B-B14F-4D97-AF65-F5344CB8AC3E}">
        <p14:creationId xmlns:p14="http://schemas.microsoft.com/office/powerpoint/2010/main" val="898895574"/>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672F62EA-B4B3-D04E-AF8A-2CB2A3BEADA2}" type="slidenum">
              <a:rPr lang="fr-FR"/>
              <a:pPr/>
              <a:t>‹N°›</a:t>
            </a:fld>
            <a:endParaRPr lang="fr-FR"/>
          </a:p>
        </p:txBody>
      </p:sp>
    </p:spTree>
    <p:extLst>
      <p:ext uri="{BB962C8B-B14F-4D97-AF65-F5344CB8AC3E}">
        <p14:creationId xmlns:p14="http://schemas.microsoft.com/office/powerpoint/2010/main" val="410114658"/>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7901639"/>
      </p:ext>
    </p:extLst>
  </p:cSld>
  <p:clrMapOvr>
    <a:masterClrMapping/>
  </p:clrMapOvr>
  <p:transition advClick="0" advTm="500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19CA4283-5B85-574D-86A8-3B72DF062B37}" type="slidenum">
              <a:rPr lang="fr-FR"/>
              <a:pPr/>
              <a:t>‹N°›</a:t>
            </a:fld>
            <a:endParaRPr lang="fr-FR"/>
          </a:p>
        </p:txBody>
      </p:sp>
    </p:spTree>
    <p:extLst>
      <p:ext uri="{BB962C8B-B14F-4D97-AF65-F5344CB8AC3E}">
        <p14:creationId xmlns:p14="http://schemas.microsoft.com/office/powerpoint/2010/main" val="3593805119"/>
      </p:ext>
    </p:extLst>
  </p:cSld>
  <p:clrMapOvr>
    <a:masterClrMapping/>
  </p:clrMapOvr>
  <p:transitio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9FCFD42A-88B2-A644-86A7-BD51A4B4C5BC}" type="slidenum">
              <a:rPr lang="fr-FR"/>
              <a:pPr/>
              <a:t>‹N°›</a:t>
            </a:fld>
            <a:endParaRPr lang="fr-FR"/>
          </a:p>
        </p:txBody>
      </p:sp>
    </p:spTree>
    <p:extLst>
      <p:ext uri="{BB962C8B-B14F-4D97-AF65-F5344CB8AC3E}">
        <p14:creationId xmlns:p14="http://schemas.microsoft.com/office/powerpoint/2010/main" val="2485059895"/>
      </p:ext>
    </p:extLst>
  </p:cSld>
  <p:clrMapOvr>
    <a:masterClrMapping/>
  </p:clrMapOvr>
  <p:transitio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697EB9B2-6641-3548-8D6E-DBACA63BC1A4}" type="slidenum">
              <a:rPr lang="fr-FR"/>
              <a:pPr/>
              <a:t>‹N°›</a:t>
            </a:fld>
            <a:endParaRPr lang="fr-FR"/>
          </a:p>
        </p:txBody>
      </p:sp>
    </p:spTree>
    <p:extLst>
      <p:ext uri="{BB962C8B-B14F-4D97-AF65-F5344CB8AC3E}">
        <p14:creationId xmlns:p14="http://schemas.microsoft.com/office/powerpoint/2010/main" val="996881698"/>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3FCD6116-B21A-E944-82AF-6AA437988D03}" type="slidenum">
              <a:rPr lang="fr-FR"/>
              <a:pPr/>
              <a:t>‹N°›</a:t>
            </a:fld>
            <a:endParaRPr lang="fr-FR"/>
          </a:p>
        </p:txBody>
      </p:sp>
    </p:spTree>
    <p:extLst>
      <p:ext uri="{BB962C8B-B14F-4D97-AF65-F5344CB8AC3E}">
        <p14:creationId xmlns:p14="http://schemas.microsoft.com/office/powerpoint/2010/main" val="3125002408"/>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5B1CFD47-6A01-AB4F-9069-A7D63D627488}" type="slidenum">
              <a:rPr lang="fr-FR"/>
              <a:pPr/>
              <a:t>‹N°›</a:t>
            </a:fld>
            <a:endParaRPr lang="fr-FR"/>
          </a:p>
        </p:txBody>
      </p:sp>
    </p:spTree>
    <p:extLst>
      <p:ext uri="{BB962C8B-B14F-4D97-AF65-F5344CB8AC3E}">
        <p14:creationId xmlns:p14="http://schemas.microsoft.com/office/powerpoint/2010/main" val="769665546"/>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42C05EB2-DBC6-7841-AD18-2CC55E05B294}" type="slidenum">
              <a:rPr lang="fr-FR"/>
              <a:pPr/>
              <a:t>‹N°›</a:t>
            </a:fld>
            <a:endParaRPr lang="fr-FR"/>
          </a:p>
        </p:txBody>
      </p:sp>
    </p:spTree>
    <p:extLst>
      <p:ext uri="{BB962C8B-B14F-4D97-AF65-F5344CB8AC3E}">
        <p14:creationId xmlns:p14="http://schemas.microsoft.com/office/powerpoint/2010/main" val="1982088032"/>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6042AFC4-DE48-0045-AD99-817CBE4A0610}" type="slidenum">
              <a:rPr lang="fr-FR"/>
              <a:pPr/>
              <a:t>‹N°›</a:t>
            </a:fld>
            <a:endParaRPr lang="fr-FR"/>
          </a:p>
        </p:txBody>
      </p:sp>
    </p:spTree>
    <p:extLst>
      <p:ext uri="{BB962C8B-B14F-4D97-AF65-F5344CB8AC3E}">
        <p14:creationId xmlns:p14="http://schemas.microsoft.com/office/powerpoint/2010/main" val="2180992509"/>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7492087-DA50-3A4C-9630-646B4C5B87D2}" type="slidenum">
              <a:rPr lang="fr-FR"/>
              <a:pPr/>
              <a:t>‹N°›</a:t>
            </a:fld>
            <a:endParaRPr lang="fr-FR"/>
          </a:p>
        </p:txBody>
      </p:sp>
    </p:spTree>
    <p:extLst>
      <p:ext uri="{BB962C8B-B14F-4D97-AF65-F5344CB8AC3E}">
        <p14:creationId xmlns:p14="http://schemas.microsoft.com/office/powerpoint/2010/main" val="56935021"/>
      </p:ext>
    </p:extLst>
  </p:cSld>
  <p:clrMapOvr>
    <a:masterClrMapping/>
  </p:clrMapOvr>
  <p:transition advClick="0" advTm="5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D8D2AE38-0D7F-0040-9B89-1BC6428FA364}" type="slidenum">
              <a:rPr lang="fr-FR"/>
              <a:pPr/>
              <a:t>‹N°›</a:t>
            </a:fld>
            <a:endParaRPr lang="fr-FR"/>
          </a:p>
        </p:txBody>
      </p:sp>
    </p:spTree>
    <p:extLst>
      <p:ext uri="{BB962C8B-B14F-4D97-AF65-F5344CB8AC3E}">
        <p14:creationId xmlns:p14="http://schemas.microsoft.com/office/powerpoint/2010/main" val="3865127875"/>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955261349"/>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NUL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9"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dirty="0"/>
              <a:t>Titre de diapositive (modifié)</a:t>
            </a:r>
          </a:p>
        </p:txBody>
      </p:sp>
    </p:spTree>
  </p:cSld>
  <p:clrMap bg1="lt1" tx1="dk1" bg2="lt2" tx2="dk2" accent1="accent1" accent2="accent2" accent3="accent3" accent4="accent4" accent5="accent5" accent6="accent6" hlink="hlink" folHlink="folHlink"/>
  <p:sldLayoutIdLst>
    <p:sldLayoutId id="2147491334" r:id="rId1"/>
    <p:sldLayoutId id="2147491248" r:id="rId2"/>
    <p:sldLayoutId id="2147491249" r:id="rId3"/>
    <p:sldLayoutId id="2147491250" r:id="rId4"/>
    <p:sldLayoutId id="2147491251" r:id="rId5"/>
    <p:sldLayoutId id="2147491252" r:id="rId6"/>
    <p:sldLayoutId id="2147491253" r:id="rId7"/>
    <p:sldLayoutId id="2147491254" r:id="rId8"/>
    <p:sldLayoutId id="2147491255" r:id="rId9"/>
    <p:sldLayoutId id="2147491256" r:id="rId10"/>
    <p:sldLayoutId id="2147491257" r:id="rId11"/>
  </p:sldLayoutIdLst>
  <p:transition advClick="0" advTm="5000"/>
  <p:hf hdr="0" dt="0"/>
  <p:txStyles>
    <p:title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D13668DC-0801-7043-AC69-0405A1E9486A}"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58" r:id="rId1"/>
    <p:sldLayoutId id="2147491259" r:id="rId2"/>
    <p:sldLayoutId id="2147491260" r:id="rId3"/>
    <p:sldLayoutId id="2147491261" r:id="rId4"/>
    <p:sldLayoutId id="2147491262" r:id="rId5"/>
    <p:sldLayoutId id="2147491263" r:id="rId6"/>
    <p:sldLayoutId id="2147491264" r:id="rId7"/>
    <p:sldLayoutId id="2147491265" r:id="rId8"/>
    <p:sldLayoutId id="2147491266" r:id="rId9"/>
    <p:sldLayoutId id="2147491267" r:id="rId10"/>
    <p:sldLayoutId id="2147491268"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E95A9FE2-B757-FA43-8FC7-D86EE3BA364E}"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269" r:id="rId1"/>
    <p:sldLayoutId id="2147491270" r:id="rId2"/>
    <p:sldLayoutId id="2147491271" r:id="rId3"/>
    <p:sldLayoutId id="2147491272" r:id="rId4"/>
    <p:sldLayoutId id="2147491273" r:id="rId5"/>
    <p:sldLayoutId id="2147491274" r:id="rId6"/>
    <p:sldLayoutId id="2147491275" r:id="rId7"/>
    <p:sldLayoutId id="2147491276" r:id="rId8"/>
    <p:sldLayoutId id="2147491277" r:id="rId9"/>
    <p:sldLayoutId id="2147491278" r:id="rId10"/>
    <p:sldLayoutId id="2147491279"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8" name="Rectangle 102"/>
          <p:cNvSpPr>
            <a:spLocks noChangeArrowheads="1"/>
          </p:cNvSpPr>
          <p:nvPr/>
        </p:nvSpPr>
        <p:spPr bwMode="auto">
          <a:xfrm flipH="1">
            <a:off x="-1588" y="-52388"/>
            <a:ext cx="9144001" cy="1249363"/>
          </a:xfrm>
          <a:prstGeom prst="rect">
            <a:avLst/>
          </a:prstGeom>
          <a:gradFill rotWithShape="1">
            <a:gsLst>
              <a:gs pos="0">
                <a:srgbClr val="00003B"/>
              </a:gs>
              <a:gs pos="100000">
                <a:srgbClr val="000080">
                  <a:alpha val="56000"/>
                </a:srgbClr>
              </a:gs>
            </a:gsLst>
            <a:lin ang="18900000" scaled="1"/>
          </a:gradFill>
          <a:ln w="9525">
            <a:solidFill>
              <a:srgbClr val="333399"/>
            </a:solidFill>
            <a:round/>
            <a:headEnd/>
            <a:tailEnd/>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37893"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Titre de diapositive (modifié)</a:t>
            </a:r>
          </a:p>
        </p:txBody>
      </p:sp>
      <p:grpSp>
        <p:nvGrpSpPr>
          <p:cNvPr id="37894" name="Grouper 10"/>
          <p:cNvGrpSpPr>
            <a:grpSpLocks/>
          </p:cNvGrpSpPr>
          <p:nvPr/>
        </p:nvGrpSpPr>
        <p:grpSpPr bwMode="auto">
          <a:xfrm>
            <a:off x="7669213" y="6300788"/>
            <a:ext cx="1439862" cy="657225"/>
            <a:chOff x="2771800" y="3751953"/>
            <a:chExt cx="4032448" cy="1837287"/>
          </a:xfrm>
        </p:grpSpPr>
        <p:pic>
          <p:nvPicPr>
            <p:cNvPr id="37895" name="Image 1" descr="logo.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Tree>
  </p:cSld>
  <p:clrMap bg1="lt1" tx1="dk1" bg2="lt2" tx2="dk2" accent1="accent1" accent2="accent2" accent3="accent3" accent4="accent4" accent5="accent5" accent6="accent6" hlink="hlink" folHlink="folHlink"/>
  <p:sldLayoutIdLst>
    <p:sldLayoutId id="2147491335" r:id="rId1"/>
    <p:sldLayoutId id="2147491280" r:id="rId2"/>
    <p:sldLayoutId id="2147491281" r:id="rId3"/>
    <p:sldLayoutId id="2147491282" r:id="rId4"/>
    <p:sldLayoutId id="2147491283" r:id="rId5"/>
    <p:sldLayoutId id="2147491284" r:id="rId6"/>
    <p:sldLayoutId id="2147491285" r:id="rId7"/>
    <p:sldLayoutId id="2147491286" r:id="rId8"/>
    <p:sldLayoutId id="2147491287" r:id="rId9"/>
    <p:sldLayoutId id="2147491288" r:id="rId10"/>
    <p:sldLayoutId id="2147491289" r:id="rId11"/>
  </p:sldLayoutIdLst>
  <p:transition advClick="0" advTm="5000"/>
  <p:hf hdr="0" dt="0"/>
  <p:txStyles>
    <p:titleStyle>
      <a:lvl1pPr algn="l" rtl="0" eaLnBrk="0" fontAlgn="base" hangingPunct="0">
        <a:spcBef>
          <a:spcPct val="0"/>
        </a:spcBef>
        <a:spcAft>
          <a:spcPct val="0"/>
        </a:spcAft>
        <a:defRPr sz="36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5BBD323C-0233-4C43-B8E2-157E0918B710}"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4DAC5ED-F3BF-6244-A8E4-86390E5A206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01" r:id="rId1"/>
    <p:sldLayoutId id="2147491302" r:id="rId2"/>
    <p:sldLayoutId id="2147491303" r:id="rId3"/>
    <p:sldLayoutId id="2147491304" r:id="rId4"/>
    <p:sldLayoutId id="2147491305" r:id="rId5"/>
    <p:sldLayoutId id="2147491306" r:id="rId6"/>
    <p:sldLayoutId id="2147491307" r:id="rId7"/>
    <p:sldLayoutId id="2147491308" r:id="rId8"/>
    <p:sldLayoutId id="2147491309" r:id="rId9"/>
    <p:sldLayoutId id="2147491310" r:id="rId10"/>
    <p:sldLayoutId id="2147491311"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3B93D028-9A9F-3D4D-9EC7-D774862DDCD8}"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312" r:id="rId1"/>
    <p:sldLayoutId id="2147491313" r:id="rId2"/>
    <p:sldLayoutId id="2147491314" r:id="rId3"/>
    <p:sldLayoutId id="2147491315" r:id="rId4"/>
    <p:sldLayoutId id="2147491316" r:id="rId5"/>
    <p:sldLayoutId id="2147491317" r:id="rId6"/>
    <p:sldLayoutId id="2147491318" r:id="rId7"/>
    <p:sldLayoutId id="2147491319" r:id="rId8"/>
    <p:sldLayoutId id="2147491320" r:id="rId9"/>
    <p:sldLayoutId id="2147491321" r:id="rId10"/>
    <p:sldLayoutId id="2147491322"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6A20E77-4222-7345-9FB1-67CA0D9746C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23" r:id="rId1"/>
    <p:sldLayoutId id="2147491324" r:id="rId2"/>
    <p:sldLayoutId id="2147491325" r:id="rId3"/>
    <p:sldLayoutId id="2147491326" r:id="rId4"/>
    <p:sldLayoutId id="2147491327" r:id="rId5"/>
    <p:sldLayoutId id="2147491328" r:id="rId6"/>
    <p:sldLayoutId id="2147491329" r:id="rId7"/>
    <p:sldLayoutId id="2147491330" r:id="rId8"/>
    <p:sldLayoutId id="2147491331" r:id="rId9"/>
    <p:sldLayoutId id="2147491332" r:id="rId10"/>
    <p:sldLayoutId id="2147491333"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5.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20688"/>
            <a:ext cx="2736304" cy="998751"/>
          </a:xfrm>
          <a:prstGeom prst="rect">
            <a:avLst/>
          </a:prstGeom>
        </p:spPr>
      </p:pic>
      <p:sp>
        <p:nvSpPr>
          <p:cNvPr id="4" name="Titre 1"/>
          <p:cNvSpPr txBox="1">
            <a:spLocks/>
          </p:cNvSpPr>
          <p:nvPr/>
        </p:nvSpPr>
        <p:spPr>
          <a:xfrm>
            <a:off x="539552" y="2060848"/>
            <a:ext cx="7848872" cy="2376264"/>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lgn="ctr">
              <a:lnSpc>
                <a:spcPct val="140000"/>
              </a:lnSpc>
              <a:buNone/>
            </a:pPr>
            <a:r>
              <a:rPr lang="fr-FR" dirty="0">
                <a:solidFill>
                  <a:srgbClr val="104E80"/>
                </a:solidFill>
                <a:ea typeface="+mj-ea"/>
                <a:cs typeface="+mj-cs"/>
              </a:rPr>
              <a:t>Système d’information pour la vaccination</a:t>
            </a:r>
          </a:p>
        </p:txBody>
      </p:sp>
    </p:spTree>
    <p:extLst>
      <p:ext uri="{BB962C8B-B14F-4D97-AF65-F5344CB8AC3E}">
        <p14:creationId xmlns:p14="http://schemas.microsoft.com/office/powerpoint/2010/main" val="419501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a:extLst>
              <a:ext uri="{FF2B5EF4-FFF2-40B4-BE49-F238E27FC236}">
                <a16:creationId xmlns:a16="http://schemas.microsoft.com/office/drawing/2014/main" id="{B6A43666-42DE-384C-8601-EA2855176E4D}"/>
              </a:ext>
            </a:extLst>
          </p:cNvPr>
          <p:cNvSpPr>
            <a:spLocks noGrp="1" noChangeArrowheads="1"/>
          </p:cNvSpPr>
          <p:nvPr>
            <p:ph type="title"/>
          </p:nvPr>
        </p:nvSpPr>
        <p:spPr>
          <a:xfrm>
            <a:off x="395536" y="1341272"/>
            <a:ext cx="8046894" cy="681038"/>
          </a:xfrm>
        </p:spPr>
        <p:txBody>
          <a:bodyPr/>
          <a:lstStyle/>
          <a:p>
            <a:pPr algn="ctr"/>
            <a:r>
              <a:rPr lang="fr-FR" altLang="fr-FR" dirty="0">
                <a:ea typeface="ＭＳ Ｐゴシック" panose="020B0600070205080204" pitchFamily="34" charset="-128"/>
              </a:rPr>
              <a:t>Evaluation du statut vaccinal</a:t>
            </a:r>
          </a:p>
        </p:txBody>
      </p:sp>
      <p:sp>
        <p:nvSpPr>
          <p:cNvPr id="16" name="Espace réservé du contenu 2">
            <a:extLst>
              <a:ext uri="{FF2B5EF4-FFF2-40B4-BE49-F238E27FC236}">
                <a16:creationId xmlns:a16="http://schemas.microsoft.com/office/drawing/2014/main" id="{167E36EB-B6B9-454E-ADED-234031A687A2}"/>
              </a:ext>
            </a:extLst>
          </p:cNvPr>
          <p:cNvSpPr>
            <a:spLocks noGrp="1" noChangeArrowheads="1"/>
          </p:cNvSpPr>
          <p:nvPr>
            <p:ph idx="1"/>
          </p:nvPr>
        </p:nvSpPr>
        <p:spPr>
          <a:xfrm>
            <a:off x="4517994" y="2384884"/>
            <a:ext cx="4374486" cy="3420380"/>
          </a:xfrm>
        </p:spPr>
        <p:txBody>
          <a:bodyPr/>
          <a:lstStyle/>
          <a:p>
            <a:pPr algn="ctr">
              <a:spcAft>
                <a:spcPts val="450"/>
              </a:spcAft>
            </a:pPr>
            <a:r>
              <a:rPr lang="fr-FR" altLang="fr-FR" sz="1800" b="1" dirty="0">
                <a:ea typeface="ＭＳ Ｐゴシック" panose="020B0600070205080204" pitchFamily="34" charset="-128"/>
              </a:rPr>
              <a:t>Actions</a:t>
            </a:r>
          </a:p>
          <a:p>
            <a:pPr lvl="1">
              <a:spcAft>
                <a:spcPts val="450"/>
              </a:spcAft>
            </a:pPr>
            <a:r>
              <a:rPr lang="fr-FR" altLang="fr-FR" sz="1800" dirty="0">
                <a:ea typeface="ＭＳ Ｐゴシック" panose="020B0600070205080204" pitchFamily="34" charset="-128"/>
              </a:rPr>
              <a:t> Statut vaccinal</a:t>
            </a:r>
          </a:p>
          <a:p>
            <a:pPr lvl="1">
              <a:spcAft>
                <a:spcPts val="450"/>
              </a:spcAft>
            </a:pPr>
            <a:r>
              <a:rPr lang="fr-FR" altLang="fr-FR" sz="1800" dirty="0">
                <a:ea typeface="ＭＳ Ｐゴシック" panose="020B0600070205080204" pitchFamily="34" charset="-128"/>
              </a:rPr>
              <a:t> Diagnostic vaccinal personnalisé</a:t>
            </a:r>
            <a:endParaRPr lang="fr-FR" altLang="fr-FR" sz="1800" i="1" dirty="0">
              <a:ea typeface="ＭＳ Ｐゴシック" panose="020B0600070205080204" pitchFamily="34" charset="-128"/>
            </a:endParaRPr>
          </a:p>
          <a:p>
            <a:pPr lvl="1">
              <a:spcAft>
                <a:spcPts val="450"/>
              </a:spcAft>
            </a:pPr>
            <a:r>
              <a:rPr lang="fr-FR" altLang="fr-FR" sz="1800" dirty="0">
                <a:ea typeface="ＭＳ Ｐゴシック" panose="020B0600070205080204" pitchFamily="34" charset="-128"/>
              </a:rPr>
              <a:t> Calcul date prochaine dose</a:t>
            </a:r>
          </a:p>
          <a:p>
            <a:pPr lvl="1">
              <a:spcAft>
                <a:spcPts val="450"/>
              </a:spcAft>
            </a:pPr>
            <a:r>
              <a:rPr lang="fr-FR" altLang="fr-FR" sz="1800" dirty="0">
                <a:ea typeface="ＭＳ Ｐゴシック" panose="020B0600070205080204" pitchFamily="34" charset="-128"/>
              </a:rPr>
              <a:t> Rappels dates par email/SMS</a:t>
            </a:r>
          </a:p>
          <a:p>
            <a:pPr lvl="1">
              <a:spcAft>
                <a:spcPts val="450"/>
              </a:spcAft>
            </a:pPr>
            <a:r>
              <a:rPr lang="fr-FR" altLang="fr-FR" sz="1800" dirty="0">
                <a:ea typeface="ＭＳ Ｐゴシック" panose="020B0600070205080204" pitchFamily="34" charset="-128"/>
              </a:rPr>
              <a:t> Messages personnalisés (personnes et professionnels)</a:t>
            </a:r>
          </a:p>
        </p:txBody>
      </p:sp>
      <p:sp>
        <p:nvSpPr>
          <p:cNvPr id="17" name="Espace réservé du contenu 2">
            <a:extLst>
              <a:ext uri="{FF2B5EF4-FFF2-40B4-BE49-F238E27FC236}">
                <a16:creationId xmlns:a16="http://schemas.microsoft.com/office/drawing/2014/main" id="{546ADD05-7F4D-C74D-AD2B-FC02685D445A}"/>
              </a:ext>
            </a:extLst>
          </p:cNvPr>
          <p:cNvSpPr txBox="1">
            <a:spLocks noChangeArrowheads="1"/>
          </p:cNvSpPr>
          <p:nvPr/>
        </p:nvSpPr>
        <p:spPr bwMode="auto">
          <a:xfrm>
            <a:off x="467544" y="2384884"/>
            <a:ext cx="3618402" cy="356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19075" indent="-219075" algn="l" rtl="0" eaLnBrk="0" fontAlgn="base" hangingPunct="0">
              <a:spcBef>
                <a:spcPct val="20000"/>
              </a:spcBef>
              <a:spcAft>
                <a:spcPct val="0"/>
              </a:spcAft>
              <a:buClr>
                <a:srgbClr val="EF2B2F"/>
              </a:buClr>
              <a:buFont typeface="Wingdings" pitchFamily="2" charset="2"/>
              <a:buChar char="l"/>
              <a:defRPr sz="3200">
                <a:solidFill>
                  <a:schemeClr val="tx1"/>
                </a:solidFill>
                <a:latin typeface="+mn-lt"/>
                <a:ea typeface="ＭＳ Ｐゴシック" charset="-128"/>
                <a:cs typeface="ＭＳ Ｐゴシック" charset="-128"/>
              </a:defRPr>
            </a:lvl1pPr>
            <a:lvl2pPr marL="504825" indent="-142875" algn="l" rtl="0" eaLnBrk="0" fontAlgn="base" hangingPunct="0">
              <a:spcBef>
                <a:spcPct val="20000"/>
              </a:spcBef>
              <a:spcAft>
                <a:spcPct val="0"/>
              </a:spcAft>
              <a:buClr>
                <a:srgbClr val="0E1B8D"/>
              </a:buClr>
              <a:buFont typeface="Wingdings" pitchFamily="2" charset="2"/>
              <a:buChar char="n"/>
              <a:defRPr sz="1800">
                <a:solidFill>
                  <a:schemeClr val="tx1"/>
                </a:solidFill>
                <a:latin typeface="+mn-lt"/>
                <a:ea typeface="ＭＳ Ｐゴシック" charset="-128"/>
              </a:defRPr>
            </a:lvl2pPr>
            <a:lvl3pPr marL="790575" indent="-142875" algn="l" rtl="0" eaLnBrk="0" fontAlgn="base" hangingPunct="0">
              <a:spcBef>
                <a:spcPct val="20000"/>
              </a:spcBef>
              <a:spcAft>
                <a:spcPct val="0"/>
              </a:spcAft>
              <a:buClr>
                <a:schemeClr val="tx1"/>
              </a:buClr>
              <a:buSzPct val="120000"/>
              <a:buFont typeface="Arial" panose="020B0604020202020204" pitchFamily="34" charset="0"/>
              <a:buChar char="-"/>
              <a:defRPr sz="1800">
                <a:solidFill>
                  <a:schemeClr val="tx1"/>
                </a:solidFill>
                <a:latin typeface="+mn-lt"/>
                <a:ea typeface="ＭＳ Ｐゴシック" charset="-128"/>
              </a:defRPr>
            </a:lvl3pPr>
            <a:lvl4pPr marL="1204913"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4pPr>
            <a:lvl5pPr marL="15192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5pPr>
            <a:lvl6pPr marL="18621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6pPr>
            <a:lvl7pPr marL="22050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7pPr>
            <a:lvl8pPr marL="25479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8pPr>
            <a:lvl9pPr marL="28908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9pPr>
          </a:lstStyle>
          <a:p>
            <a:pPr algn="ctr">
              <a:spcAft>
                <a:spcPts val="450"/>
              </a:spcAft>
            </a:pPr>
            <a:r>
              <a:rPr lang="fr-FR" altLang="fr-FR" sz="1800" b="1" kern="0" dirty="0">
                <a:ea typeface="ＭＳ Ｐゴシック" panose="020B0600070205080204" pitchFamily="34" charset="-128"/>
              </a:rPr>
              <a:t>Selon</a:t>
            </a:r>
          </a:p>
          <a:p>
            <a:pPr lvl="1">
              <a:spcAft>
                <a:spcPts val="450"/>
              </a:spcAft>
            </a:pPr>
            <a:r>
              <a:rPr lang="fr-FR" altLang="fr-FR" kern="0" dirty="0">
                <a:ea typeface="ＭＳ Ｐゴシック" panose="020B0600070205080204" pitchFamily="34" charset="-128"/>
              </a:rPr>
              <a:t> Nombre de doses</a:t>
            </a:r>
          </a:p>
          <a:p>
            <a:pPr lvl="1">
              <a:spcAft>
                <a:spcPts val="450"/>
              </a:spcAft>
            </a:pPr>
            <a:r>
              <a:rPr lang="fr-FR" altLang="fr-FR" kern="0" dirty="0">
                <a:ea typeface="ＭＳ Ｐゴシック" panose="020B0600070205080204" pitchFamily="34" charset="-128"/>
              </a:rPr>
              <a:t> Intervalles entre les doses</a:t>
            </a:r>
          </a:p>
          <a:p>
            <a:pPr lvl="1">
              <a:spcAft>
                <a:spcPts val="450"/>
              </a:spcAft>
            </a:pPr>
            <a:r>
              <a:rPr lang="fr-FR" altLang="fr-FR" kern="0" dirty="0">
                <a:ea typeface="ＭＳ Ｐゴシック" panose="020B0600070205080204" pitchFamily="34" charset="-128"/>
              </a:rPr>
              <a:t> Caractéristiques vaccins</a:t>
            </a:r>
          </a:p>
          <a:p>
            <a:pPr lvl="1">
              <a:spcAft>
                <a:spcPts val="450"/>
              </a:spcAft>
            </a:pPr>
            <a:r>
              <a:rPr lang="fr-FR" altLang="fr-FR" kern="0" dirty="0">
                <a:ea typeface="ＭＳ Ｐゴシック" panose="020B0600070205080204" pitchFamily="34" charset="-128"/>
              </a:rPr>
              <a:t> Date de naissance</a:t>
            </a:r>
          </a:p>
          <a:p>
            <a:pPr lvl="1">
              <a:spcAft>
                <a:spcPts val="450"/>
              </a:spcAft>
            </a:pPr>
            <a:r>
              <a:rPr lang="fr-FR" altLang="fr-FR" kern="0" dirty="0">
                <a:ea typeface="ＭＳ Ｐゴシック" panose="020B0600070205080204" pitchFamily="34" charset="-128"/>
              </a:rPr>
              <a:t> Age à chaque dose</a:t>
            </a:r>
          </a:p>
          <a:p>
            <a:pPr lvl="1">
              <a:spcAft>
                <a:spcPts val="450"/>
              </a:spcAft>
            </a:pPr>
            <a:r>
              <a:rPr lang="fr-FR" altLang="fr-FR" kern="0" dirty="0">
                <a:ea typeface="ＭＳ Ｐゴシック" panose="020B0600070205080204" pitchFamily="34" charset="-128"/>
              </a:rPr>
              <a:t> Profil de santé</a:t>
            </a:r>
          </a:p>
          <a:p>
            <a:pPr lvl="1">
              <a:spcAft>
                <a:spcPts val="450"/>
              </a:spcAft>
            </a:pPr>
            <a:r>
              <a:rPr lang="fr-FR" altLang="fr-FR" kern="0" dirty="0">
                <a:ea typeface="ＭＳ Ｐゴシック" panose="020B0600070205080204" pitchFamily="34" charset="-128"/>
              </a:rPr>
              <a:t> Saison</a:t>
            </a:r>
          </a:p>
          <a:p>
            <a:pPr lvl="1">
              <a:spcAft>
                <a:spcPts val="450"/>
              </a:spcAft>
            </a:pPr>
            <a:r>
              <a:rPr lang="fr-FR" altLang="fr-FR" kern="0" dirty="0">
                <a:ea typeface="ＭＳ Ｐゴシック" panose="020B0600070205080204" pitchFamily="34" charset="-128"/>
              </a:rPr>
              <a:t> Caractéristiques du voyage</a:t>
            </a:r>
          </a:p>
          <a:p>
            <a:pPr marL="0" indent="0">
              <a:lnSpc>
                <a:spcPct val="70000"/>
              </a:lnSpc>
              <a:spcAft>
                <a:spcPts val="450"/>
              </a:spcAft>
              <a:buNone/>
            </a:pPr>
            <a:endParaRPr lang="en-GB" altLang="fr-FR" sz="1800" kern="0" dirty="0">
              <a:ea typeface="ＭＳ Ｐゴシック" panose="020B0600070205080204" pitchFamily="34" charset="-128"/>
            </a:endParaRPr>
          </a:p>
        </p:txBody>
      </p:sp>
      <p:grpSp>
        <p:nvGrpSpPr>
          <p:cNvPr id="8" name="Groupe 7">
            <a:extLst>
              <a:ext uri="{FF2B5EF4-FFF2-40B4-BE49-F238E27FC236}">
                <a16:creationId xmlns:a16="http://schemas.microsoft.com/office/drawing/2014/main" id="{04904382-55F1-8E4E-B354-C1884FDA4B37}"/>
              </a:ext>
            </a:extLst>
          </p:cNvPr>
          <p:cNvGrpSpPr/>
          <p:nvPr/>
        </p:nvGrpSpPr>
        <p:grpSpPr>
          <a:xfrm>
            <a:off x="3635896" y="476037"/>
            <a:ext cx="2358262" cy="683948"/>
            <a:chOff x="3869922" y="1520916"/>
            <a:chExt cx="1566174" cy="683948"/>
          </a:xfrm>
        </p:grpSpPr>
        <p:sp>
          <p:nvSpPr>
            <p:cNvPr id="9" name="Ellipse 1">
              <a:extLst>
                <a:ext uri="{FF2B5EF4-FFF2-40B4-BE49-F238E27FC236}">
                  <a16:creationId xmlns:a16="http://schemas.microsoft.com/office/drawing/2014/main" id="{706211B5-A7F2-2447-A190-75AA5B8E835B}"/>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10" name="ZoneTexte 2">
              <a:extLst>
                <a:ext uri="{FF2B5EF4-FFF2-40B4-BE49-F238E27FC236}">
                  <a16:creationId xmlns:a16="http://schemas.microsoft.com/office/drawing/2014/main" id="{91E3556C-D4D0-DA41-9A05-507211260458}"/>
                </a:ext>
              </a:extLst>
            </p:cNvPr>
            <p:cNvSpPr txBox="1">
              <a:spLocks noChangeArrowheads="1"/>
            </p:cNvSpPr>
            <p:nvPr/>
          </p:nvSpPr>
          <p:spPr bwMode="auto">
            <a:xfrm>
              <a:off x="4013938" y="1615805"/>
              <a:ext cx="14221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SIVAC-2</a:t>
              </a:r>
            </a:p>
          </p:txBody>
        </p:sp>
      </p:grpSp>
    </p:spTree>
    <p:extLst>
      <p:ext uri="{BB962C8B-B14F-4D97-AF65-F5344CB8AC3E}">
        <p14:creationId xmlns:p14="http://schemas.microsoft.com/office/powerpoint/2010/main" val="25707037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268760"/>
            <a:ext cx="6816592" cy="1207514"/>
          </a:xfrm>
        </p:spPr>
        <p:txBody>
          <a:bodyPr/>
          <a:lstStyle/>
          <a:p>
            <a:r>
              <a:rPr lang="fr-FR" sz="3200" dirty="0"/>
              <a:t>Langage dédié à la vaccination</a:t>
            </a:r>
            <a:br>
              <a:rPr lang="en-GB" sz="3200" dirty="0"/>
            </a:br>
            <a:r>
              <a:rPr lang="en-GB" sz="3200" i="1" dirty="0"/>
              <a:t>(Immunisation specific language)</a:t>
            </a:r>
          </a:p>
        </p:txBody>
      </p:sp>
      <p:sp>
        <p:nvSpPr>
          <p:cNvPr id="3" name="Espace réservé du contenu 2"/>
          <p:cNvSpPr>
            <a:spLocks noGrp="1"/>
          </p:cNvSpPr>
          <p:nvPr>
            <p:ph idx="1"/>
          </p:nvPr>
        </p:nvSpPr>
        <p:spPr>
          <a:xfrm>
            <a:off x="575556" y="2708920"/>
            <a:ext cx="7992888" cy="3384376"/>
          </a:xfrm>
        </p:spPr>
        <p:txBody>
          <a:bodyPr/>
          <a:lstStyle/>
          <a:p>
            <a:r>
              <a:rPr lang="fr-FR" sz="1800" dirty="0"/>
              <a:t>Langage spécifique au domaine de la vaccination : un langage artificiel qui permet au système de modéliser tout calendrier de vaccination possible en fonction de l'âge, du sexe, des intervalles posologiques, des antécédents de vaccination et des caractéristiques individuelles afin de fournir des informations personnalisées aux personnes et des éléments décisionnels aux professionnels de santé</a:t>
            </a:r>
          </a:p>
          <a:p>
            <a:endParaRPr lang="fr-FR" sz="1800" dirty="0"/>
          </a:p>
          <a:p>
            <a:r>
              <a:rPr lang="fr-FR" sz="1800" dirty="0"/>
              <a:t>Le langage dédié pour la vaccination peut être utilisé pour automatiser les recommandations vaccinales de n'importe quel pays (les recommandations sont transformées en règles écrites en utilisant ce langage)</a:t>
            </a:r>
          </a:p>
        </p:txBody>
      </p:sp>
      <p:grpSp>
        <p:nvGrpSpPr>
          <p:cNvPr id="7" name="Groupe 6">
            <a:extLst>
              <a:ext uri="{FF2B5EF4-FFF2-40B4-BE49-F238E27FC236}">
                <a16:creationId xmlns:a16="http://schemas.microsoft.com/office/drawing/2014/main" id="{BECD2383-5CA6-854E-A9B1-49780954B338}"/>
              </a:ext>
            </a:extLst>
          </p:cNvPr>
          <p:cNvGrpSpPr/>
          <p:nvPr/>
        </p:nvGrpSpPr>
        <p:grpSpPr>
          <a:xfrm>
            <a:off x="3653898" y="468489"/>
            <a:ext cx="2358262" cy="683948"/>
            <a:chOff x="3869922" y="1520916"/>
            <a:chExt cx="1566174" cy="683948"/>
          </a:xfrm>
        </p:grpSpPr>
        <p:sp>
          <p:nvSpPr>
            <p:cNvPr id="11" name="Ellipse 1">
              <a:extLst>
                <a:ext uri="{FF2B5EF4-FFF2-40B4-BE49-F238E27FC236}">
                  <a16:creationId xmlns:a16="http://schemas.microsoft.com/office/drawing/2014/main" id="{6BF033CF-BEDB-4D4C-8838-D2D33652BCBB}"/>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12" name="ZoneTexte 2">
              <a:extLst>
                <a:ext uri="{FF2B5EF4-FFF2-40B4-BE49-F238E27FC236}">
                  <a16:creationId xmlns:a16="http://schemas.microsoft.com/office/drawing/2014/main" id="{ED08CD7A-279E-1042-B439-5A352F3794E9}"/>
                </a:ext>
              </a:extLst>
            </p:cNvPr>
            <p:cNvSpPr txBox="1">
              <a:spLocks noChangeArrowheads="1"/>
            </p:cNvSpPr>
            <p:nvPr/>
          </p:nvSpPr>
          <p:spPr bwMode="auto">
            <a:xfrm>
              <a:off x="4013938" y="1615805"/>
              <a:ext cx="14221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SIVAC-2</a:t>
              </a:r>
            </a:p>
          </p:txBody>
        </p:sp>
      </p:grpSp>
    </p:spTree>
    <p:extLst>
      <p:ext uri="{BB962C8B-B14F-4D97-AF65-F5344CB8AC3E}">
        <p14:creationId xmlns:p14="http://schemas.microsoft.com/office/powerpoint/2010/main" val="31170524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48"/>
          <p:cNvSpPr>
            <a:spLocks noChangeArrowheads="1"/>
          </p:cNvSpPr>
          <p:nvPr/>
        </p:nvSpPr>
        <p:spPr bwMode="auto">
          <a:xfrm>
            <a:off x="965200" y="980728"/>
            <a:ext cx="7007225" cy="868363"/>
          </a:xfrm>
          <a:prstGeom prst="roundRect">
            <a:avLst>
              <a:gd name="adj" fmla="val 16667"/>
            </a:avLst>
          </a:prstGeom>
          <a:noFill/>
          <a:ln>
            <a:solidFill>
              <a:schemeClr val="tx1">
                <a:lumMod val="50000"/>
                <a:lumOff val="50000"/>
              </a:schemeClr>
            </a:solidFill>
          </a:ln>
        </p:spPr>
        <p:txBody>
          <a:bodyPr wrap="none" anchor="ctr"/>
          <a:lstStyle/>
          <a:p>
            <a:pPr algn="ctr">
              <a:buFont typeface="Symbol" charset="0"/>
              <a:buNone/>
              <a:defRPr/>
            </a:pPr>
            <a:r>
              <a:rPr lang="fr-FR" sz="2000" dirty="0">
                <a:solidFill>
                  <a:srgbClr val="2343EF"/>
                </a:solidFill>
              </a:rPr>
              <a:t>Des experts écrivent les règles</a:t>
            </a:r>
          </a:p>
        </p:txBody>
      </p:sp>
      <p:sp>
        <p:nvSpPr>
          <p:cNvPr id="6" name="AutoShape 149"/>
          <p:cNvSpPr>
            <a:spLocks noChangeArrowheads="1"/>
          </p:cNvSpPr>
          <p:nvPr/>
        </p:nvSpPr>
        <p:spPr bwMode="auto">
          <a:xfrm>
            <a:off x="255588" y="2538066"/>
            <a:ext cx="8424862" cy="881062"/>
          </a:xfrm>
          <a:prstGeom prst="roundRect">
            <a:avLst>
              <a:gd name="adj" fmla="val 16667"/>
            </a:avLst>
          </a:prstGeom>
          <a:noFill/>
          <a:ln>
            <a:solidFill>
              <a:schemeClr val="tx1">
                <a:lumMod val="50000"/>
                <a:lumOff val="50000"/>
              </a:schemeClr>
            </a:solidFill>
          </a:ln>
        </p:spPr>
        <p:txBody>
          <a:bodyPr wrap="none" anchor="ctr"/>
          <a:lstStyle/>
          <a:p>
            <a:pPr algn="ctr">
              <a:buFont typeface="Symbol" charset="0"/>
              <a:buNone/>
            </a:pPr>
            <a:r>
              <a:rPr lang="fr-FR" sz="2000" dirty="0">
                <a:solidFill>
                  <a:srgbClr val="2343EF"/>
                </a:solidFill>
              </a:rPr>
              <a:t>L’</a:t>
            </a:r>
            <a:r>
              <a:rPr lang="fr-FR" altLang="ja-JP" sz="2000" dirty="0">
                <a:solidFill>
                  <a:srgbClr val="2343EF"/>
                </a:solidFill>
              </a:rPr>
              <a:t>utilisateur complète un questionnaire limité aux questions pertinentes</a:t>
            </a:r>
            <a:endParaRPr lang="fr-FR" sz="2000" dirty="0">
              <a:solidFill>
                <a:srgbClr val="2343EF"/>
              </a:solidFill>
            </a:endParaRPr>
          </a:p>
        </p:txBody>
      </p:sp>
      <p:sp>
        <p:nvSpPr>
          <p:cNvPr id="58373" name="AutoShape 151"/>
          <p:cNvSpPr>
            <a:spLocks noChangeArrowheads="1"/>
          </p:cNvSpPr>
          <p:nvPr/>
        </p:nvSpPr>
        <p:spPr bwMode="auto">
          <a:xfrm>
            <a:off x="392113" y="4028728"/>
            <a:ext cx="8153400" cy="838200"/>
          </a:xfrm>
          <a:prstGeom prst="roundRect">
            <a:avLst>
              <a:gd name="adj" fmla="val 16667"/>
            </a:avLst>
          </a:prstGeom>
          <a:solidFill>
            <a:srgbClr val="FFFFFF"/>
          </a:solidFill>
          <a:ln w="9525">
            <a:solidFill>
              <a:srgbClr val="919191"/>
            </a:solidFill>
            <a:round/>
            <a:headEnd/>
            <a:tailEnd/>
          </a:ln>
        </p:spPr>
        <p:txBody>
          <a:bodyPr wrap="none" anchor="ctr"/>
          <a:lstStyle/>
          <a:p>
            <a:pPr algn="ctr">
              <a:buFont typeface="Symbol" charset="0"/>
              <a:buNone/>
            </a:pPr>
            <a:r>
              <a:rPr lang="fr-FR" sz="2000" dirty="0">
                <a:solidFill>
                  <a:srgbClr val="2343EF"/>
                </a:solidFill>
              </a:rPr>
              <a:t>L'</a:t>
            </a:r>
            <a:r>
              <a:rPr lang="fr-FR" altLang="ja-JP" sz="2000" dirty="0">
                <a:solidFill>
                  <a:srgbClr val="2343EF"/>
                </a:solidFill>
              </a:rPr>
              <a:t>utilisateur obtient des recommandations précises et personnalisées</a:t>
            </a:r>
            <a:endParaRPr lang="fr-FR" sz="2000" dirty="0">
              <a:solidFill>
                <a:srgbClr val="2343EF"/>
              </a:solidFill>
            </a:endParaRPr>
          </a:p>
        </p:txBody>
      </p:sp>
      <p:sp>
        <p:nvSpPr>
          <p:cNvPr id="58374" name="Line 163"/>
          <p:cNvSpPr>
            <a:spLocks noChangeShapeType="1"/>
          </p:cNvSpPr>
          <p:nvPr/>
        </p:nvSpPr>
        <p:spPr bwMode="auto">
          <a:xfrm>
            <a:off x="4468813" y="3419128"/>
            <a:ext cx="0" cy="504825"/>
          </a:xfrm>
          <a:prstGeom prst="line">
            <a:avLst/>
          </a:prstGeom>
          <a:noFill/>
          <a:ln w="76200">
            <a:solidFill>
              <a:srgbClr val="ED2611"/>
            </a:solidFill>
            <a:round/>
            <a:headEnd/>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sp>
        <p:nvSpPr>
          <p:cNvPr id="58375" name="Line 163"/>
          <p:cNvSpPr>
            <a:spLocks noChangeShapeType="1"/>
          </p:cNvSpPr>
          <p:nvPr/>
        </p:nvSpPr>
        <p:spPr bwMode="auto">
          <a:xfrm>
            <a:off x="4468813" y="1852266"/>
            <a:ext cx="0" cy="504825"/>
          </a:xfrm>
          <a:prstGeom prst="line">
            <a:avLst/>
          </a:prstGeom>
          <a:noFill/>
          <a:ln w="76200">
            <a:solidFill>
              <a:srgbClr val="ED2611"/>
            </a:solidFill>
            <a:round/>
            <a:headEnd/>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sp>
        <p:nvSpPr>
          <p:cNvPr id="31752" name="ZoneTexte 3"/>
          <p:cNvSpPr txBox="1">
            <a:spLocks noChangeArrowheads="1"/>
          </p:cNvSpPr>
          <p:nvPr/>
        </p:nvSpPr>
        <p:spPr bwMode="auto">
          <a:xfrm>
            <a:off x="1630363" y="5228878"/>
            <a:ext cx="5676900" cy="708025"/>
          </a:xfrm>
          <a:prstGeom prst="rect">
            <a:avLst/>
          </a:prstGeom>
          <a:solidFill>
            <a:srgbClr val="104E80"/>
          </a:solidFill>
          <a:ln w="9525">
            <a:noFill/>
            <a:miter lim="800000"/>
            <a:headEnd/>
            <a:tailEnd/>
          </a:ln>
          <a:effectLst>
            <a:outerShdw blurRad="40000" dist="20000" dir="5400000" rotWithShape="0">
              <a:srgbClr val="000000">
                <a:alpha val="37999"/>
              </a:srgbClr>
            </a:outerShdw>
          </a:effec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defRPr/>
            </a:pPr>
            <a:r>
              <a:rPr lang="fr-FR" sz="2000" dirty="0">
                <a:solidFill>
                  <a:srgbClr val="FFFFFF"/>
                </a:solidFill>
              </a:rPr>
              <a:t>Une nouvelle recommandation vaccinale</a:t>
            </a:r>
          </a:p>
          <a:p>
            <a:pPr algn="ctr">
              <a:buFont typeface="Symbol" charset="0"/>
              <a:buNone/>
              <a:defRPr/>
            </a:pPr>
            <a:r>
              <a:rPr lang="fr-FR" sz="2000" dirty="0">
                <a:solidFill>
                  <a:srgbClr val="FFFFFF"/>
                </a:solidFill>
              </a:rPr>
              <a:t>est prise en compte en moins de 48 heures</a:t>
            </a:r>
          </a:p>
        </p:txBody>
      </p:sp>
    </p:spTree>
    <p:extLst>
      <p:ext uri="{BB962C8B-B14F-4D97-AF65-F5344CB8AC3E}">
        <p14:creationId xmlns:p14="http://schemas.microsoft.com/office/powerpoint/2010/main" val="42213819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Piloter la gestion de la vaccination</a:t>
            </a:r>
          </a:p>
        </p:txBody>
      </p:sp>
      <p:sp>
        <p:nvSpPr>
          <p:cNvPr id="3" name="Espace réservé du contenu 2"/>
          <p:cNvSpPr>
            <a:spLocks noGrp="1"/>
          </p:cNvSpPr>
          <p:nvPr>
            <p:ph idx="1"/>
          </p:nvPr>
        </p:nvSpPr>
        <p:spPr>
          <a:xfrm>
            <a:off x="683568" y="1312168"/>
            <a:ext cx="7774632" cy="4421088"/>
          </a:xfrm>
        </p:spPr>
        <p:txBody>
          <a:bodyPr/>
          <a:lstStyle/>
          <a:p>
            <a:r>
              <a:rPr lang="fr-FR" sz="2000" dirty="0"/>
              <a:t>Consolidation possible des données dans un territoire de santé</a:t>
            </a:r>
          </a:p>
          <a:p>
            <a:endParaRPr lang="fr-FR" sz="2000" dirty="0"/>
          </a:p>
          <a:p>
            <a:r>
              <a:rPr lang="fr-FR" sz="2000" dirty="0"/>
              <a:t>Détection des territoires avec une couverture vaccinale basse</a:t>
            </a:r>
          </a:p>
          <a:p>
            <a:pPr marL="0" indent="0">
              <a:buNone/>
            </a:pPr>
            <a:endParaRPr lang="fr-FR" sz="2000" dirty="0"/>
          </a:p>
          <a:p>
            <a:r>
              <a:rPr lang="fr-FR" sz="2000" dirty="0"/>
              <a:t>Calculer l’impact d’une nouvelle recommandation sur la consommation de vaccins, anticipation du risque de pénurie</a:t>
            </a:r>
          </a:p>
        </p:txBody>
      </p:sp>
    </p:spTree>
    <p:extLst>
      <p:ext uri="{BB962C8B-B14F-4D97-AF65-F5344CB8AC3E}">
        <p14:creationId xmlns:p14="http://schemas.microsoft.com/office/powerpoint/2010/main" val="175558268"/>
      </p:ext>
    </p:extLst>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re 1"/>
          <p:cNvSpPr>
            <a:spLocks noGrp="1" noChangeArrowheads="1"/>
          </p:cNvSpPr>
          <p:nvPr>
            <p:ph type="title"/>
          </p:nvPr>
        </p:nvSpPr>
        <p:spPr>
          <a:xfrm>
            <a:off x="252413" y="188913"/>
            <a:ext cx="8642350" cy="908050"/>
          </a:xfrm>
        </p:spPr>
        <p:txBody>
          <a:bodyPr/>
          <a:lstStyle/>
          <a:p>
            <a:r>
              <a:rPr lang="fr-FR" sz="3000" dirty="0">
                <a:latin typeface="Arial" charset="0"/>
                <a:ea typeface="ＭＳ Ｐゴシック" charset="0"/>
                <a:cs typeface="ＭＳ Ｐゴシック" charset="0"/>
              </a:rPr>
              <a:t>Collecte et consolidation des données pour la constitution d’un registre vaccinal</a:t>
            </a:r>
          </a:p>
        </p:txBody>
      </p:sp>
      <p:graphicFrame>
        <p:nvGraphicFramePr>
          <p:cNvPr id="4" name="Espace réservé du contenu 3"/>
          <p:cNvGraphicFramePr>
            <a:graphicFrameLocks noGrp="1"/>
          </p:cNvGraphicFramePr>
          <p:nvPr>
            <p:ph idx="1"/>
          </p:nvPr>
        </p:nvGraphicFramePr>
        <p:xfrm>
          <a:off x="684213" y="1219200"/>
          <a:ext cx="7632700" cy="3916363"/>
        </p:xfrm>
        <a:graphic>
          <a:graphicData uri="http://schemas.openxmlformats.org/drawingml/2006/table">
            <a:tbl>
              <a:tblPr firstRow="1" bandRow="1">
                <a:tableStyleId>{5C22544A-7EE6-4342-B048-85BDC9FD1C3A}</a:tableStyleId>
              </a:tblPr>
              <a:tblGrid>
                <a:gridCol w="2232155">
                  <a:extLst>
                    <a:ext uri="{9D8B030D-6E8A-4147-A177-3AD203B41FA5}">
                      <a16:colId xmlns:a16="http://schemas.microsoft.com/office/drawing/2014/main" val="20000"/>
                    </a:ext>
                  </a:extLst>
                </a:gridCol>
                <a:gridCol w="1728121">
                  <a:extLst>
                    <a:ext uri="{9D8B030D-6E8A-4147-A177-3AD203B41FA5}">
                      <a16:colId xmlns:a16="http://schemas.microsoft.com/office/drawing/2014/main" val="20001"/>
                    </a:ext>
                  </a:extLst>
                </a:gridCol>
                <a:gridCol w="1872107">
                  <a:extLst>
                    <a:ext uri="{9D8B030D-6E8A-4147-A177-3AD203B41FA5}">
                      <a16:colId xmlns:a16="http://schemas.microsoft.com/office/drawing/2014/main" val="20002"/>
                    </a:ext>
                  </a:extLst>
                </a:gridCol>
                <a:gridCol w="1800317">
                  <a:extLst>
                    <a:ext uri="{9D8B030D-6E8A-4147-A177-3AD203B41FA5}">
                      <a16:colId xmlns:a16="http://schemas.microsoft.com/office/drawing/2014/main" val="20003"/>
                    </a:ext>
                  </a:extLst>
                </a:gridCol>
              </a:tblGrid>
              <a:tr h="841786">
                <a:tc>
                  <a:txBody>
                    <a:bodyPr/>
                    <a:lstStyle/>
                    <a:p>
                      <a:pPr algn="ctr"/>
                      <a:r>
                        <a:rPr lang="fr-FR" sz="1800" noProof="0"/>
                        <a:t>Caractéristique</a:t>
                      </a:r>
                    </a:p>
                  </a:txBody>
                  <a:tcPr marL="91436" marR="91436" marT="45726" marB="45726" anchor="ctr">
                    <a:solidFill>
                      <a:schemeClr val="accent6">
                        <a:lumMod val="75000"/>
                      </a:schemeClr>
                    </a:solidFill>
                  </a:tcPr>
                </a:tc>
                <a:tc>
                  <a:txBody>
                    <a:bodyPr/>
                    <a:lstStyle/>
                    <a:p>
                      <a:pPr algn="ctr"/>
                      <a:r>
                        <a:rPr lang="fr-FR" sz="1800" noProof="0"/>
                        <a:t>Citoyens</a:t>
                      </a:r>
                    </a:p>
                  </a:txBody>
                  <a:tcPr marL="91436" marR="91436" marT="45726" marB="45726" anchor="ctr">
                    <a:solidFill>
                      <a:schemeClr val="accent6">
                        <a:lumMod val="75000"/>
                      </a:schemeClr>
                    </a:solidFill>
                  </a:tcPr>
                </a:tc>
                <a:tc>
                  <a:txBody>
                    <a:bodyPr/>
                    <a:lstStyle/>
                    <a:p>
                      <a:pPr algn="ctr"/>
                      <a:r>
                        <a:rPr lang="fr-FR" sz="1800" noProof="0"/>
                        <a:t>Professionnels</a:t>
                      </a:r>
                      <a:r>
                        <a:rPr lang="fr-FR" sz="1800" baseline="0" noProof="0"/>
                        <a:t> de santé</a:t>
                      </a:r>
                      <a:endParaRPr lang="fr-FR" sz="1800" noProof="0"/>
                    </a:p>
                  </a:txBody>
                  <a:tcPr marL="91436" marR="91436" marT="45726" marB="45726" anchor="ctr">
                    <a:solidFill>
                      <a:schemeClr val="accent6">
                        <a:lumMod val="75000"/>
                      </a:schemeClr>
                    </a:solidFill>
                  </a:tcPr>
                </a:tc>
                <a:tc>
                  <a:txBody>
                    <a:bodyPr/>
                    <a:lstStyle/>
                    <a:p>
                      <a:pPr algn="ctr"/>
                      <a:r>
                        <a:rPr lang="fr-FR" sz="1800" noProof="0"/>
                        <a:t>Système info</a:t>
                      </a:r>
                      <a:r>
                        <a:rPr lang="fr-FR" sz="1800" baseline="0" noProof="0"/>
                        <a:t> tiers</a:t>
                      </a:r>
                      <a:endParaRPr lang="fr-FR" sz="1800" noProof="0"/>
                    </a:p>
                  </a:txBody>
                  <a:tcPr marL="91436" marR="91436" marT="45726" marB="45726" anchor="ctr">
                    <a:solidFill>
                      <a:schemeClr val="accent6">
                        <a:lumMod val="75000"/>
                      </a:schemeClr>
                    </a:solidFill>
                  </a:tcPr>
                </a:tc>
                <a:extLst>
                  <a:ext uri="{0D108BD9-81ED-4DB2-BD59-A6C34878D82A}">
                    <a16:rowId xmlns:a16="http://schemas.microsoft.com/office/drawing/2014/main" val="10000"/>
                  </a:ext>
                </a:extLst>
              </a:tr>
              <a:tr h="1336934">
                <a:tc>
                  <a:txBody>
                    <a:bodyPr/>
                    <a:lstStyle/>
                    <a:p>
                      <a:r>
                        <a:rPr lang="fr-FR" sz="1800" noProof="0"/>
                        <a:t>Complétude des données</a:t>
                      </a:r>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a:p>
                  </a:txBody>
                  <a:tcPr marL="91436" marR="91436" marT="45726" marB="45726" anchor="ctr"/>
                </a:tc>
                <a:extLst>
                  <a:ext uri="{0D108BD9-81ED-4DB2-BD59-A6C34878D82A}">
                    <a16:rowId xmlns:a16="http://schemas.microsoft.com/office/drawing/2014/main" val="10001"/>
                  </a:ext>
                </a:extLst>
              </a:tr>
              <a:tr h="1737643">
                <a:tc>
                  <a:txBody>
                    <a:bodyPr/>
                    <a:lstStyle/>
                    <a:p>
                      <a:r>
                        <a:rPr lang="fr-FR" sz="1800" noProof="0"/>
                        <a:t>Consolidation des données</a:t>
                      </a:r>
                    </a:p>
                  </a:txBody>
                  <a:tcPr marL="91436" marR="91436" marT="45726" marB="45726" anchor="ctr"/>
                </a:tc>
                <a:tc>
                  <a:txBody>
                    <a:bodyPr/>
                    <a:lstStyle/>
                    <a:p>
                      <a:endParaRPr lang="fr-FR" sz="1800" noProof="0"/>
                    </a:p>
                    <a:p>
                      <a:endParaRPr lang="fr-FR" sz="1800" noProof="0"/>
                    </a:p>
                    <a:p>
                      <a:endParaRPr lang="fr-FR" sz="1800" noProof="0"/>
                    </a:p>
                    <a:p>
                      <a:endParaRPr lang="fr-FR" sz="1800" noProof="0"/>
                    </a:p>
                    <a:p>
                      <a:endParaRPr lang="fr-FR" sz="1800" noProof="0"/>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dirty="0"/>
                    </a:p>
                    <a:p>
                      <a:endParaRPr lang="fr-FR" sz="1800" noProof="0" dirty="0"/>
                    </a:p>
                    <a:p>
                      <a:endParaRPr lang="fr-FR" sz="1800" noProof="0" dirty="0"/>
                    </a:p>
                    <a:p>
                      <a:endParaRPr lang="fr-FR" sz="1800" noProof="0" dirty="0"/>
                    </a:p>
                    <a:p>
                      <a:endParaRPr lang="fr-FR" sz="1800" noProof="0" dirty="0"/>
                    </a:p>
                    <a:p>
                      <a:endParaRPr lang="fr-FR" sz="1800" noProof="0" dirty="0"/>
                    </a:p>
                  </a:txBody>
                  <a:tcPr marL="91436" marR="91436" marT="45726" marB="45726" anchor="ctr"/>
                </a:tc>
                <a:extLst>
                  <a:ext uri="{0D108BD9-81ED-4DB2-BD59-A6C34878D82A}">
                    <a16:rowId xmlns:a16="http://schemas.microsoft.com/office/drawing/2014/main" val="10002"/>
                  </a:ext>
                </a:extLst>
              </a:tr>
            </a:tbl>
          </a:graphicData>
        </a:graphic>
      </p:graphicFrame>
      <p:grpSp>
        <p:nvGrpSpPr>
          <p:cNvPr id="57368" name="Grouper 4"/>
          <p:cNvGrpSpPr>
            <a:grpSpLocks/>
          </p:cNvGrpSpPr>
          <p:nvPr/>
        </p:nvGrpSpPr>
        <p:grpSpPr bwMode="auto">
          <a:xfrm>
            <a:off x="3203575" y="2205038"/>
            <a:ext cx="1079500" cy="1079500"/>
            <a:chOff x="3276600" y="2133476"/>
            <a:chExt cx="1079500" cy="1079500"/>
          </a:xfrm>
        </p:grpSpPr>
        <p:sp>
          <p:nvSpPr>
            <p:cNvPr id="57422" name="Rectangle à coins arrondis 4"/>
            <p:cNvSpPr>
              <a:spLocks noChangeArrowheads="1"/>
            </p:cNvSpPr>
            <p:nvPr/>
          </p:nvSpPr>
          <p:spPr bwMode="auto">
            <a:xfrm>
              <a:off x="3276600" y="2133476"/>
              <a:ext cx="1079500"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3" name="Ellipse 5"/>
            <p:cNvSpPr>
              <a:spLocks noChangeArrowheads="1"/>
            </p:cNvSpPr>
            <p:nvPr/>
          </p:nvSpPr>
          <p:spPr bwMode="auto">
            <a:xfrm>
              <a:off x="3419475" y="2258888"/>
              <a:ext cx="215900" cy="215900"/>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4" name="Ellipse 6"/>
            <p:cNvSpPr>
              <a:spLocks noChangeArrowheads="1"/>
            </p:cNvSpPr>
            <p:nvPr/>
          </p:nvSpPr>
          <p:spPr bwMode="auto">
            <a:xfrm>
              <a:off x="3708400"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5" name="Ellipse 7"/>
            <p:cNvSpPr>
              <a:spLocks noChangeArrowheads="1"/>
            </p:cNvSpPr>
            <p:nvPr/>
          </p:nvSpPr>
          <p:spPr bwMode="auto">
            <a:xfrm>
              <a:off x="3995738" y="2258888"/>
              <a:ext cx="215900" cy="215900"/>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nvGrpSpPr>
            <p:cNvPr id="57426" name="Grouper 9"/>
            <p:cNvGrpSpPr>
              <a:grpSpLocks/>
            </p:cNvGrpSpPr>
            <p:nvPr/>
          </p:nvGrpSpPr>
          <p:grpSpPr bwMode="auto">
            <a:xfrm>
              <a:off x="3419475" y="2582738"/>
              <a:ext cx="792163" cy="215900"/>
              <a:chOff x="1547664" y="5373216"/>
              <a:chExt cx="792088" cy="216024"/>
            </a:xfrm>
          </p:grpSpPr>
          <p:sp>
            <p:nvSpPr>
              <p:cNvPr id="57431" name="Ellipse 10"/>
              <p:cNvSpPr>
                <a:spLocks noChangeArrowheads="1"/>
              </p:cNvSpPr>
              <p:nvPr/>
            </p:nvSpPr>
            <p:spPr bwMode="auto">
              <a:xfrm>
                <a:off x="1547664"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32" name="Ellipse 11"/>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33" name="Ellipse 12"/>
              <p:cNvSpPr>
                <a:spLocks noChangeArrowheads="1"/>
              </p:cNvSpPr>
              <p:nvPr/>
            </p:nvSpPr>
            <p:spPr bwMode="auto">
              <a:xfrm>
                <a:off x="2123728"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427" name="Grouper 13"/>
            <p:cNvGrpSpPr>
              <a:grpSpLocks/>
            </p:cNvGrpSpPr>
            <p:nvPr/>
          </p:nvGrpSpPr>
          <p:grpSpPr bwMode="auto">
            <a:xfrm>
              <a:off x="3419475" y="2889126"/>
              <a:ext cx="792163" cy="215900"/>
              <a:chOff x="1547664" y="5373216"/>
              <a:chExt cx="792088" cy="216024"/>
            </a:xfrm>
          </p:grpSpPr>
          <p:sp>
            <p:nvSpPr>
              <p:cNvPr id="57428" name="Ellipse 14"/>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9" name="Ellipse 15"/>
              <p:cNvSpPr>
                <a:spLocks noChangeArrowheads="1"/>
              </p:cNvSpPr>
              <p:nvPr/>
            </p:nvSpPr>
            <p:spPr bwMode="auto">
              <a:xfrm>
                <a:off x="1835696"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30" name="Ellipse 16"/>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grpSp>
        <p:nvGrpSpPr>
          <p:cNvPr id="57369" name="Grouper 2"/>
          <p:cNvGrpSpPr>
            <a:grpSpLocks/>
          </p:cNvGrpSpPr>
          <p:nvPr/>
        </p:nvGrpSpPr>
        <p:grpSpPr bwMode="auto">
          <a:xfrm>
            <a:off x="6875463" y="2203450"/>
            <a:ext cx="1081087" cy="1079500"/>
            <a:chOff x="7019925" y="2131888"/>
            <a:chExt cx="1081088" cy="1079500"/>
          </a:xfrm>
        </p:grpSpPr>
        <p:sp>
          <p:nvSpPr>
            <p:cNvPr id="57412" name="Rectangle à coins arrondis 35"/>
            <p:cNvSpPr>
              <a:spLocks noChangeArrowheads="1"/>
            </p:cNvSpPr>
            <p:nvPr/>
          </p:nvSpPr>
          <p:spPr bwMode="auto">
            <a:xfrm>
              <a:off x="7019925" y="2131888"/>
              <a:ext cx="1081088"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3" name="Ellipse 41"/>
            <p:cNvSpPr>
              <a:spLocks noChangeArrowheads="1"/>
            </p:cNvSpPr>
            <p:nvPr/>
          </p:nvSpPr>
          <p:spPr bwMode="auto">
            <a:xfrm>
              <a:off x="7164388"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4" name="Ellipse 42"/>
            <p:cNvSpPr>
              <a:spLocks noChangeArrowheads="1"/>
            </p:cNvSpPr>
            <p:nvPr/>
          </p:nvSpPr>
          <p:spPr bwMode="auto">
            <a:xfrm>
              <a:off x="7451725"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5" name="Ellipse 43"/>
            <p:cNvSpPr>
              <a:spLocks noChangeArrowheads="1"/>
            </p:cNvSpPr>
            <p:nvPr/>
          </p:nvSpPr>
          <p:spPr bwMode="auto">
            <a:xfrm>
              <a:off x="7740650"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6" name="Ellipse 38"/>
            <p:cNvSpPr>
              <a:spLocks noChangeArrowheads="1"/>
            </p:cNvSpPr>
            <p:nvPr/>
          </p:nvSpPr>
          <p:spPr bwMode="auto">
            <a:xfrm>
              <a:off x="7164388"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7" name="Ellipse 39"/>
            <p:cNvSpPr>
              <a:spLocks noChangeArrowheads="1"/>
            </p:cNvSpPr>
            <p:nvPr/>
          </p:nvSpPr>
          <p:spPr bwMode="auto">
            <a:xfrm>
              <a:off x="7451725"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8" name="Ellipse 40"/>
            <p:cNvSpPr>
              <a:spLocks noChangeArrowheads="1"/>
            </p:cNvSpPr>
            <p:nvPr/>
          </p:nvSpPr>
          <p:spPr bwMode="auto">
            <a:xfrm>
              <a:off x="7740650"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9" name="Ellipse 32"/>
            <p:cNvSpPr>
              <a:spLocks noChangeArrowheads="1"/>
            </p:cNvSpPr>
            <p:nvPr/>
          </p:nvSpPr>
          <p:spPr bwMode="auto">
            <a:xfrm>
              <a:off x="7164388"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0" name="Ellipse 33"/>
            <p:cNvSpPr>
              <a:spLocks noChangeArrowheads="1"/>
            </p:cNvSpPr>
            <p:nvPr/>
          </p:nvSpPr>
          <p:spPr bwMode="auto">
            <a:xfrm>
              <a:off x="7451725"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1" name="Ellipse 34"/>
            <p:cNvSpPr>
              <a:spLocks noChangeArrowheads="1"/>
            </p:cNvSpPr>
            <p:nvPr/>
          </p:nvSpPr>
          <p:spPr bwMode="auto">
            <a:xfrm>
              <a:off x="7740650"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370" name="Grouper 1"/>
          <p:cNvGrpSpPr>
            <a:grpSpLocks/>
          </p:cNvGrpSpPr>
          <p:nvPr/>
        </p:nvGrpSpPr>
        <p:grpSpPr bwMode="auto">
          <a:xfrm>
            <a:off x="5076825" y="2205038"/>
            <a:ext cx="1079500" cy="1079500"/>
            <a:chOff x="5148263" y="2133476"/>
            <a:chExt cx="1079500" cy="1079500"/>
          </a:xfrm>
        </p:grpSpPr>
        <p:sp>
          <p:nvSpPr>
            <p:cNvPr id="57402" name="Rectangle à coins arrondis 50"/>
            <p:cNvSpPr>
              <a:spLocks noChangeArrowheads="1"/>
            </p:cNvSpPr>
            <p:nvPr/>
          </p:nvSpPr>
          <p:spPr bwMode="auto">
            <a:xfrm>
              <a:off x="5148263" y="2133476"/>
              <a:ext cx="1079500"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3" name="Ellipse 56"/>
            <p:cNvSpPr>
              <a:spLocks noChangeArrowheads="1"/>
            </p:cNvSpPr>
            <p:nvPr/>
          </p:nvSpPr>
          <p:spPr bwMode="auto">
            <a:xfrm>
              <a:off x="5292725" y="225888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4" name="Ellipse 57"/>
            <p:cNvSpPr>
              <a:spLocks noChangeArrowheads="1"/>
            </p:cNvSpPr>
            <p:nvPr/>
          </p:nvSpPr>
          <p:spPr bwMode="auto">
            <a:xfrm>
              <a:off x="5580063"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5" name="Ellipse 58"/>
            <p:cNvSpPr>
              <a:spLocks noChangeArrowheads="1"/>
            </p:cNvSpPr>
            <p:nvPr/>
          </p:nvSpPr>
          <p:spPr bwMode="auto">
            <a:xfrm>
              <a:off x="5867400" y="2258888"/>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6" name="Ellipse 53"/>
            <p:cNvSpPr>
              <a:spLocks noChangeArrowheads="1"/>
            </p:cNvSpPr>
            <p:nvPr/>
          </p:nvSpPr>
          <p:spPr bwMode="auto">
            <a:xfrm>
              <a:off x="5292725" y="258273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7" name="Ellipse 54"/>
            <p:cNvSpPr>
              <a:spLocks noChangeArrowheads="1"/>
            </p:cNvSpPr>
            <p:nvPr/>
          </p:nvSpPr>
          <p:spPr bwMode="auto">
            <a:xfrm>
              <a:off x="5580063" y="25827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8" name="Ellipse 55"/>
            <p:cNvSpPr>
              <a:spLocks noChangeArrowheads="1"/>
            </p:cNvSpPr>
            <p:nvPr/>
          </p:nvSpPr>
          <p:spPr bwMode="auto">
            <a:xfrm>
              <a:off x="5867400" y="2582738"/>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9" name="Ellipse 47"/>
            <p:cNvSpPr>
              <a:spLocks noChangeArrowheads="1"/>
            </p:cNvSpPr>
            <p:nvPr/>
          </p:nvSpPr>
          <p:spPr bwMode="auto">
            <a:xfrm>
              <a:off x="5292725" y="2889126"/>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0" name="Ellipse 48"/>
            <p:cNvSpPr>
              <a:spLocks noChangeArrowheads="1"/>
            </p:cNvSpPr>
            <p:nvPr/>
          </p:nvSpPr>
          <p:spPr bwMode="auto">
            <a:xfrm>
              <a:off x="5580063" y="2889126"/>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11" name="Ellipse 49"/>
            <p:cNvSpPr>
              <a:spLocks noChangeArrowheads="1"/>
            </p:cNvSpPr>
            <p:nvPr/>
          </p:nvSpPr>
          <p:spPr bwMode="auto">
            <a:xfrm>
              <a:off x="5867400" y="2889126"/>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371" name="Grouper 59"/>
          <p:cNvGrpSpPr>
            <a:grpSpLocks/>
          </p:cNvGrpSpPr>
          <p:nvPr/>
        </p:nvGrpSpPr>
        <p:grpSpPr bwMode="auto">
          <a:xfrm>
            <a:off x="750888" y="5481638"/>
            <a:ext cx="1079500" cy="1081087"/>
            <a:chOff x="1403648" y="5229200"/>
            <a:chExt cx="1080120" cy="1080120"/>
          </a:xfrm>
        </p:grpSpPr>
        <p:grpSp>
          <p:nvGrpSpPr>
            <p:cNvPr id="57388" name="Grouper 60"/>
            <p:cNvGrpSpPr>
              <a:grpSpLocks/>
            </p:cNvGrpSpPr>
            <p:nvPr/>
          </p:nvGrpSpPr>
          <p:grpSpPr bwMode="auto">
            <a:xfrm>
              <a:off x="1403648" y="5229200"/>
              <a:ext cx="1080120" cy="1080120"/>
              <a:chOff x="1403648" y="5229200"/>
              <a:chExt cx="1080120" cy="1080120"/>
            </a:xfrm>
          </p:grpSpPr>
          <p:sp>
            <p:nvSpPr>
              <p:cNvPr id="57393" name="Rectangle à coins arrondis 65"/>
              <p:cNvSpPr>
                <a:spLocks noChangeArrowheads="1"/>
              </p:cNvSpPr>
              <p:nvPr/>
            </p:nvSpPr>
            <p:spPr bwMode="auto">
              <a:xfrm>
                <a:off x="1403648" y="5229200"/>
                <a:ext cx="1080120" cy="108012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nvGrpSpPr>
              <p:cNvPr id="57394" name="Grouper 66"/>
              <p:cNvGrpSpPr>
                <a:grpSpLocks/>
              </p:cNvGrpSpPr>
              <p:nvPr/>
            </p:nvGrpSpPr>
            <p:grpSpPr bwMode="auto">
              <a:xfrm>
                <a:off x="1547664" y="5355575"/>
                <a:ext cx="792088" cy="216024"/>
                <a:chOff x="1547664" y="5373216"/>
                <a:chExt cx="792088" cy="216024"/>
              </a:xfrm>
            </p:grpSpPr>
            <p:sp>
              <p:nvSpPr>
                <p:cNvPr id="57399" name="Ellipse 71"/>
                <p:cNvSpPr>
                  <a:spLocks noChangeArrowheads="1"/>
                </p:cNvSpPr>
                <p:nvPr/>
              </p:nvSpPr>
              <p:spPr bwMode="auto">
                <a:xfrm>
                  <a:off x="1547664" y="5373216"/>
                  <a:ext cx="216024" cy="216024"/>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0" name="Ellipse 72"/>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1" name="Ellipse 73"/>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nvGrpSpPr>
              <p:cNvPr id="57395" name="Grouper 67"/>
              <p:cNvGrpSpPr>
                <a:grpSpLocks/>
              </p:cNvGrpSpPr>
              <p:nvPr/>
            </p:nvGrpSpPr>
            <p:grpSpPr bwMode="auto">
              <a:xfrm>
                <a:off x="1547664" y="5678889"/>
                <a:ext cx="792088" cy="216024"/>
                <a:chOff x="1547664" y="5373216"/>
                <a:chExt cx="792088" cy="216024"/>
              </a:xfrm>
            </p:grpSpPr>
            <p:sp>
              <p:nvSpPr>
                <p:cNvPr id="57396" name="Ellipse 68"/>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7" name="Ellipse 69"/>
                <p:cNvSpPr>
                  <a:spLocks noChangeArrowheads="1"/>
                </p:cNvSpPr>
                <p:nvPr/>
              </p:nvSpPr>
              <p:spPr bwMode="auto">
                <a:xfrm>
                  <a:off x="1835696" y="5373216"/>
                  <a:ext cx="216024" cy="216024"/>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98" name="Ellipse 70"/>
                <p:cNvSpPr>
                  <a:spLocks noChangeArrowheads="1"/>
                </p:cNvSpPr>
                <p:nvPr/>
              </p:nvSpPr>
              <p:spPr bwMode="auto">
                <a:xfrm>
                  <a:off x="2123728"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grpSp>
          <p:nvGrpSpPr>
            <p:cNvPr id="57389" name="Grouper 61"/>
            <p:cNvGrpSpPr>
              <a:grpSpLocks/>
            </p:cNvGrpSpPr>
            <p:nvPr/>
          </p:nvGrpSpPr>
          <p:grpSpPr bwMode="auto">
            <a:xfrm>
              <a:off x="1547664" y="5984562"/>
              <a:ext cx="792088" cy="216024"/>
              <a:chOff x="1547664" y="5373216"/>
              <a:chExt cx="792088" cy="216024"/>
            </a:xfrm>
          </p:grpSpPr>
          <p:sp>
            <p:nvSpPr>
              <p:cNvPr id="57390" name="Ellipse 62"/>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1" name="Ellipse 63"/>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2" name="Ellipse 64"/>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sp>
        <p:nvSpPr>
          <p:cNvPr id="36892" name="ZoneTexte 74"/>
          <p:cNvSpPr txBox="1">
            <a:spLocks noChangeArrowheads="1"/>
          </p:cNvSpPr>
          <p:nvPr/>
        </p:nvSpPr>
        <p:spPr bwMode="auto">
          <a:xfrm>
            <a:off x="1912938" y="5265738"/>
            <a:ext cx="5872120" cy="1477328"/>
          </a:xfrm>
          <a:prstGeom prst="rect">
            <a:avLst/>
          </a:prstGeom>
          <a:noFill/>
          <a:ln>
            <a:noFill/>
          </a:ln>
        </p:spPr>
        <p:txBody>
          <a:bodyPr wrap="non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None/>
              <a:defRPr/>
            </a:pPr>
            <a:r>
              <a:rPr lang="fr-FR" altLang="fr-FR" sz="1800" b="1" dirty="0">
                <a:cs typeface="+mn-cs"/>
              </a:rPr>
              <a:t>Cette figure représente la complétude des données</a:t>
            </a:r>
            <a:endParaRPr lang="fr-FR" altLang="fr-FR" sz="1800" dirty="0">
              <a:cs typeface="+mn-cs"/>
            </a:endParaRPr>
          </a:p>
          <a:p>
            <a:pPr marL="285750" indent="-285750">
              <a:buFont typeface="Arial" panose="020B0604020202020204" pitchFamily="34" charset="0"/>
              <a:buChar char="•"/>
              <a:defRPr/>
            </a:pPr>
            <a:r>
              <a:rPr lang="fr-FR" altLang="fr-FR" sz="1800" dirty="0">
                <a:cs typeface="+mn-cs"/>
              </a:rPr>
              <a:t>Disque vide : donnée non présente</a:t>
            </a:r>
          </a:p>
          <a:p>
            <a:pPr marL="285750" indent="-285750">
              <a:buFont typeface="Arial" panose="020B0604020202020204" pitchFamily="34" charset="0"/>
              <a:buChar char="•"/>
              <a:defRPr/>
            </a:pPr>
            <a:r>
              <a:rPr lang="fr-FR" altLang="fr-FR" sz="1800" dirty="0">
                <a:cs typeface="+mn-cs"/>
              </a:rPr>
              <a:t>Disque rouge : donnée présente</a:t>
            </a:r>
          </a:p>
          <a:p>
            <a:pPr marL="285750" indent="-285750">
              <a:buFont typeface="Arial" panose="020B0604020202020204" pitchFamily="34" charset="0"/>
              <a:buChar char="•"/>
              <a:defRPr/>
            </a:pPr>
            <a:r>
              <a:rPr lang="fr-FR" altLang="fr-FR" sz="1800" dirty="0"/>
              <a:t>Disque </a:t>
            </a:r>
            <a:r>
              <a:rPr lang="fr-FR" altLang="fr-FR" sz="1800" dirty="0">
                <a:cs typeface="+mn-cs"/>
              </a:rPr>
              <a:t>orange : donnée présente mais non validée</a:t>
            </a:r>
          </a:p>
          <a:p>
            <a:pPr marL="285750" indent="-285750">
              <a:buFont typeface="Arial" panose="020B0604020202020204" pitchFamily="34" charset="0"/>
              <a:buChar char="•"/>
              <a:defRPr/>
            </a:pPr>
            <a:r>
              <a:rPr lang="fr-FR" altLang="fr-FR" sz="1800" dirty="0">
                <a:cs typeface="+mn-cs"/>
              </a:rPr>
              <a:t>Tous les </a:t>
            </a:r>
            <a:r>
              <a:rPr lang="fr-FR" altLang="fr-FR" sz="1800" dirty="0"/>
              <a:t>disques </a:t>
            </a:r>
            <a:r>
              <a:rPr lang="fr-FR" altLang="fr-FR" sz="1800" dirty="0">
                <a:cs typeface="+mn-cs"/>
              </a:rPr>
              <a:t>en rouge : données complètes</a:t>
            </a:r>
          </a:p>
        </p:txBody>
      </p:sp>
      <p:grpSp>
        <p:nvGrpSpPr>
          <p:cNvPr id="57373" name="Grouper 6"/>
          <p:cNvGrpSpPr>
            <a:grpSpLocks/>
          </p:cNvGrpSpPr>
          <p:nvPr/>
        </p:nvGrpSpPr>
        <p:grpSpPr bwMode="auto">
          <a:xfrm>
            <a:off x="5076825" y="3860800"/>
            <a:ext cx="1079500" cy="1081088"/>
            <a:chOff x="5148263" y="3572049"/>
            <a:chExt cx="1079500" cy="1081087"/>
          </a:xfrm>
        </p:grpSpPr>
        <p:sp>
          <p:nvSpPr>
            <p:cNvPr id="57378" name="Rectangle à coins arrondis 76"/>
            <p:cNvSpPr>
              <a:spLocks noChangeArrowheads="1"/>
            </p:cNvSpPr>
            <p:nvPr/>
          </p:nvSpPr>
          <p:spPr bwMode="auto">
            <a:xfrm>
              <a:off x="5148263" y="3572049"/>
              <a:ext cx="1079500" cy="1081087"/>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79" name="Ellipse 77"/>
            <p:cNvSpPr>
              <a:spLocks noChangeArrowheads="1"/>
            </p:cNvSpPr>
            <p:nvPr/>
          </p:nvSpPr>
          <p:spPr bwMode="auto">
            <a:xfrm>
              <a:off x="5292725" y="369904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0" name="Ellipse 78"/>
            <p:cNvSpPr>
              <a:spLocks noChangeArrowheads="1"/>
            </p:cNvSpPr>
            <p:nvPr/>
          </p:nvSpPr>
          <p:spPr bwMode="auto">
            <a:xfrm>
              <a:off x="5580063" y="369904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1" name="Ellipse 79"/>
            <p:cNvSpPr>
              <a:spLocks noChangeArrowheads="1"/>
            </p:cNvSpPr>
            <p:nvPr/>
          </p:nvSpPr>
          <p:spPr bwMode="auto">
            <a:xfrm>
              <a:off x="5867400" y="369904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2" name="Ellipse 80"/>
            <p:cNvSpPr>
              <a:spLocks noChangeArrowheads="1"/>
            </p:cNvSpPr>
            <p:nvPr/>
          </p:nvSpPr>
          <p:spPr bwMode="auto">
            <a:xfrm>
              <a:off x="5292725" y="40228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3" name="Ellipse 81"/>
            <p:cNvSpPr>
              <a:spLocks noChangeArrowheads="1"/>
            </p:cNvSpPr>
            <p:nvPr/>
          </p:nvSpPr>
          <p:spPr bwMode="auto">
            <a:xfrm>
              <a:off x="5580063" y="40228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4" name="Ellipse 82"/>
            <p:cNvSpPr>
              <a:spLocks noChangeArrowheads="1"/>
            </p:cNvSpPr>
            <p:nvPr/>
          </p:nvSpPr>
          <p:spPr bwMode="auto">
            <a:xfrm>
              <a:off x="5867400" y="402289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5" name="Ellipse 83"/>
            <p:cNvSpPr>
              <a:spLocks noChangeArrowheads="1"/>
            </p:cNvSpPr>
            <p:nvPr/>
          </p:nvSpPr>
          <p:spPr bwMode="auto">
            <a:xfrm>
              <a:off x="5292725" y="43276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6" name="Ellipse 84"/>
            <p:cNvSpPr>
              <a:spLocks noChangeArrowheads="1"/>
            </p:cNvSpPr>
            <p:nvPr/>
          </p:nvSpPr>
          <p:spPr bwMode="auto">
            <a:xfrm>
              <a:off x="5580063" y="43276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7" name="Ellipse 85"/>
            <p:cNvSpPr>
              <a:spLocks noChangeArrowheads="1"/>
            </p:cNvSpPr>
            <p:nvPr/>
          </p:nvSpPr>
          <p:spPr bwMode="auto">
            <a:xfrm>
              <a:off x="5867400" y="432769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sp>
        <p:nvSpPr>
          <p:cNvPr id="57374" name="Double flèche horizontale 5"/>
          <p:cNvSpPr>
            <a:spLocks noChangeArrowheads="1"/>
          </p:cNvSpPr>
          <p:nvPr/>
        </p:nvSpPr>
        <p:spPr bwMode="auto">
          <a:xfrm>
            <a:off x="4427538" y="2565400"/>
            <a:ext cx="431800" cy="215900"/>
          </a:xfrm>
          <a:prstGeom prst="leftRightArrow">
            <a:avLst>
              <a:gd name="adj1" fmla="val 50000"/>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8" name="Virage 7"/>
          <p:cNvSpPr/>
          <p:nvPr/>
        </p:nvSpPr>
        <p:spPr bwMode="auto">
          <a:xfrm flipV="1">
            <a:off x="4067175" y="3429000"/>
            <a:ext cx="649288" cy="431800"/>
          </a:xfrm>
          <a:prstGeom prst="bentArrow">
            <a:avLst/>
          </a:prstGeom>
          <a:noFill/>
          <a:ln w="12700" cap="flat" cmpd="sng" algn="ctr">
            <a:solidFill>
              <a:schemeClr val="tx1"/>
            </a:solidFill>
            <a:prstDash val="solid"/>
            <a:round/>
            <a:headEnd type="none" w="med" len="med"/>
            <a:tailEnd type="none" w="med" len="med"/>
          </a:ln>
          <a:effectLst/>
        </p:spPr>
        <p:txBody>
          <a:bodyPr lIns="90000" tIns="46800" rIns="90000" bIns="46800">
            <a:spAutoFit/>
          </a:bodyPr>
          <a:lstStyle/>
          <a:p>
            <a:pPr>
              <a:buFont typeface="Symbol" charset="2"/>
              <a:buChar char="-"/>
              <a:defRPr/>
            </a:pPr>
            <a:endParaRPr lang="en-GB">
              <a:ea typeface="Lucida Sans Unicode" charset="0"/>
              <a:cs typeface="Lucida Sans Unicode" charset="0"/>
            </a:endParaRPr>
          </a:p>
        </p:txBody>
      </p:sp>
      <p:sp>
        <p:nvSpPr>
          <p:cNvPr id="68" name="Virage 67"/>
          <p:cNvSpPr/>
          <p:nvPr/>
        </p:nvSpPr>
        <p:spPr bwMode="auto">
          <a:xfrm flipH="1" flipV="1">
            <a:off x="6443663" y="3429000"/>
            <a:ext cx="647700" cy="431800"/>
          </a:xfrm>
          <a:prstGeom prst="bentArrow">
            <a:avLst/>
          </a:prstGeom>
          <a:noFill/>
          <a:ln w="12700" cap="flat" cmpd="sng" algn="ctr">
            <a:solidFill>
              <a:schemeClr val="tx1"/>
            </a:solidFill>
            <a:prstDash val="solid"/>
            <a:round/>
            <a:headEnd type="none" w="med" len="med"/>
            <a:tailEnd type="none" w="med" len="med"/>
          </a:ln>
          <a:effectLst/>
        </p:spPr>
        <p:txBody>
          <a:bodyPr lIns="90000" tIns="46800" rIns="90000" bIns="46800">
            <a:spAutoFit/>
          </a:bodyPr>
          <a:lstStyle/>
          <a:p>
            <a:pPr>
              <a:buFont typeface="Symbol" charset="2"/>
              <a:buChar char="-"/>
              <a:defRPr/>
            </a:pPr>
            <a:endParaRPr lang="en-GB">
              <a:ea typeface="Lucida Sans Unicode" charset="0"/>
              <a:cs typeface="Lucida Sans Unicode" charset="0"/>
            </a:endParaRPr>
          </a:p>
        </p:txBody>
      </p:sp>
      <p:sp>
        <p:nvSpPr>
          <p:cNvPr id="57377" name="Flèche vers le bas 8"/>
          <p:cNvSpPr>
            <a:spLocks noChangeArrowheads="1"/>
          </p:cNvSpPr>
          <p:nvPr/>
        </p:nvSpPr>
        <p:spPr bwMode="auto">
          <a:xfrm>
            <a:off x="5508625" y="3429000"/>
            <a:ext cx="250825" cy="360363"/>
          </a:xfrm>
          <a:prstGeom prst="downArrow">
            <a:avLst>
              <a:gd name="adj1" fmla="val 50000"/>
              <a:gd name="adj2" fmla="val 50278"/>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Tree>
    <p:extLst>
      <p:ext uri="{BB962C8B-B14F-4D97-AF65-F5344CB8AC3E}">
        <p14:creationId xmlns:p14="http://schemas.microsoft.com/office/powerpoint/2010/main" val="10388196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52413" y="216694"/>
            <a:ext cx="8642350" cy="908050"/>
          </a:xfrm>
        </p:spPr>
        <p:txBody>
          <a:bodyPr/>
          <a:lstStyle/>
          <a:p>
            <a:r>
              <a:rPr lang="fr-FR" dirty="0">
                <a:latin typeface="Arial" charset="0"/>
                <a:ea typeface="ＭＳ Ｐゴシック" charset="0"/>
                <a:cs typeface="ＭＳ Ｐゴシック" charset="0"/>
              </a:rPr>
              <a:t>Suivi de la couverture vaccinale</a:t>
            </a:r>
          </a:p>
        </p:txBody>
      </p:sp>
      <p:sp>
        <p:nvSpPr>
          <p:cNvPr id="138243" name="Text Box 4"/>
          <p:cNvSpPr txBox="1">
            <a:spLocks noChangeArrowheads="1"/>
          </p:cNvSpPr>
          <p:nvPr/>
        </p:nvSpPr>
        <p:spPr bwMode="auto">
          <a:xfrm>
            <a:off x="755650" y="1916113"/>
            <a:ext cx="3397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solidFill>
                  <a:srgbClr val="CC0000"/>
                </a:solidFill>
              </a:rPr>
              <a:t>Nombre de personnes à jour</a:t>
            </a:r>
          </a:p>
        </p:txBody>
      </p:sp>
      <p:sp>
        <p:nvSpPr>
          <p:cNvPr id="138244" name="Text Box 5"/>
          <p:cNvSpPr txBox="1">
            <a:spLocks noChangeArrowheads="1"/>
          </p:cNvSpPr>
          <p:nvPr/>
        </p:nvSpPr>
        <p:spPr bwMode="auto">
          <a:xfrm>
            <a:off x="508000" y="2479675"/>
            <a:ext cx="39195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a:solidFill>
                  <a:schemeClr val="tx2"/>
                </a:solidFill>
              </a:rPr>
              <a:t>Nombre de personnes à vacciner</a:t>
            </a:r>
          </a:p>
        </p:txBody>
      </p:sp>
      <p:sp>
        <p:nvSpPr>
          <p:cNvPr id="138245" name="Line 6"/>
          <p:cNvSpPr>
            <a:spLocks noChangeShapeType="1"/>
          </p:cNvSpPr>
          <p:nvPr/>
        </p:nvSpPr>
        <p:spPr bwMode="auto">
          <a:xfrm flipV="1">
            <a:off x="539750" y="2389188"/>
            <a:ext cx="3816350" cy="0"/>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lIns="90000" tIns="46800" rIns="90000" bIns="46800">
            <a:spAutoFit/>
          </a:bodyPr>
          <a:lstStyle/>
          <a:p>
            <a:endParaRPr lang="fr-FR"/>
          </a:p>
        </p:txBody>
      </p:sp>
      <p:grpSp>
        <p:nvGrpSpPr>
          <p:cNvPr id="138246" name="Group 26"/>
          <p:cNvGrpSpPr>
            <a:grpSpLocks/>
          </p:cNvGrpSpPr>
          <p:nvPr/>
        </p:nvGrpSpPr>
        <p:grpSpPr bwMode="auto">
          <a:xfrm>
            <a:off x="2778125" y="3252788"/>
            <a:ext cx="5222875" cy="1404937"/>
            <a:chOff x="1750" y="2069"/>
            <a:chExt cx="3290" cy="885"/>
          </a:xfrm>
        </p:grpSpPr>
        <p:sp>
          <p:nvSpPr>
            <p:cNvPr id="138251" name="Text Box 7"/>
            <p:cNvSpPr txBox="1">
              <a:spLocks noChangeArrowheads="1"/>
            </p:cNvSpPr>
            <p:nvPr/>
          </p:nvSpPr>
          <p:spPr bwMode="auto">
            <a:xfrm>
              <a:off x="1750" y="2469"/>
              <a:ext cx="2234"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Asthme</a:t>
              </a:r>
            </a:p>
          </p:txBody>
        </p:sp>
        <p:sp>
          <p:nvSpPr>
            <p:cNvPr id="138252" name="Text Box 10"/>
            <p:cNvSpPr txBox="1">
              <a:spLocks noChangeArrowheads="1"/>
            </p:cNvSpPr>
            <p:nvPr/>
          </p:nvSpPr>
          <p:spPr bwMode="auto">
            <a:xfrm>
              <a:off x="1814" y="2069"/>
              <a:ext cx="29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De</a:t>
              </a:r>
            </a:p>
          </p:txBody>
        </p:sp>
        <p:sp>
          <p:nvSpPr>
            <p:cNvPr id="138253" name="Text Box 11"/>
            <p:cNvSpPr txBox="1">
              <a:spLocks noChangeArrowheads="1"/>
            </p:cNvSpPr>
            <p:nvPr/>
          </p:nvSpPr>
          <p:spPr bwMode="auto">
            <a:xfrm>
              <a:off x="2176" y="2069"/>
              <a:ext cx="33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4" name="Text Box 12"/>
            <p:cNvSpPr txBox="1">
              <a:spLocks noChangeArrowheads="1"/>
            </p:cNvSpPr>
            <p:nvPr/>
          </p:nvSpPr>
          <p:spPr bwMode="auto">
            <a:xfrm>
              <a:off x="2472" y="2069"/>
              <a:ext cx="34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sp>
          <p:nvSpPr>
            <p:cNvPr id="138255" name="Text Box 13"/>
            <p:cNvSpPr txBox="1">
              <a:spLocks noChangeArrowheads="1"/>
            </p:cNvSpPr>
            <p:nvPr/>
          </p:nvSpPr>
          <p:spPr bwMode="auto">
            <a:xfrm>
              <a:off x="2989" y="2069"/>
              <a:ext cx="19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à</a:t>
              </a:r>
            </a:p>
          </p:txBody>
        </p:sp>
        <p:sp>
          <p:nvSpPr>
            <p:cNvPr id="138256" name="Text Box 16"/>
            <p:cNvSpPr txBox="1">
              <a:spLocks noChangeArrowheads="1"/>
            </p:cNvSpPr>
            <p:nvPr/>
          </p:nvSpPr>
          <p:spPr bwMode="auto">
            <a:xfrm>
              <a:off x="1750" y="2720"/>
              <a:ext cx="3290"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Professionnel de santé</a:t>
              </a:r>
            </a:p>
          </p:txBody>
        </p:sp>
        <p:sp>
          <p:nvSpPr>
            <p:cNvPr id="138257" name="Text Box 20"/>
            <p:cNvSpPr txBox="1">
              <a:spLocks noChangeArrowheads="1"/>
            </p:cNvSpPr>
            <p:nvPr/>
          </p:nvSpPr>
          <p:spPr bwMode="auto">
            <a:xfrm>
              <a:off x="3248" y="2069"/>
              <a:ext cx="33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8" name="Text Box 21"/>
            <p:cNvSpPr txBox="1">
              <a:spLocks noChangeArrowheads="1"/>
            </p:cNvSpPr>
            <p:nvPr/>
          </p:nvSpPr>
          <p:spPr bwMode="auto">
            <a:xfrm>
              <a:off x="3560" y="2069"/>
              <a:ext cx="34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grpSp>
      <p:sp>
        <p:nvSpPr>
          <p:cNvPr id="138247" name="Line 22"/>
          <p:cNvSpPr>
            <a:spLocks noChangeShapeType="1"/>
          </p:cNvSpPr>
          <p:nvPr/>
        </p:nvSpPr>
        <p:spPr bwMode="auto">
          <a:xfrm>
            <a:off x="4440238" y="2711450"/>
            <a:ext cx="817562" cy="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lIns="90000" tIns="46800" rIns="90000" bIns="46800">
            <a:spAutoFit/>
          </a:bodyPr>
          <a:lstStyle/>
          <a:p>
            <a:endParaRPr lang="fr-FR"/>
          </a:p>
        </p:txBody>
      </p:sp>
      <p:sp>
        <p:nvSpPr>
          <p:cNvPr id="56330" name="Text Box 24"/>
          <p:cNvSpPr txBox="1">
            <a:spLocks noChangeArrowheads="1"/>
          </p:cNvSpPr>
          <p:nvPr/>
        </p:nvSpPr>
        <p:spPr bwMode="auto">
          <a:xfrm>
            <a:off x="5275263" y="2360613"/>
            <a:ext cx="2609850" cy="709612"/>
          </a:xfrm>
          <a:prstGeom prst="rect">
            <a:avLst/>
          </a:prstGeom>
          <a:solidFill>
            <a:schemeClr val="accent1">
              <a:lumMod val="20000"/>
              <a:lumOff val="80000"/>
            </a:schemeClr>
          </a:solidFill>
          <a:ln w="9525">
            <a:noFill/>
            <a:miter lim="800000"/>
            <a:headEnd/>
            <a:tailEnd/>
          </a:ln>
          <a:effec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buFont typeface="Symbol" charset="0"/>
              <a:buNone/>
              <a:defRPr/>
            </a:pPr>
            <a:r>
              <a:rPr lang="fr-FR" sz="2000" dirty="0">
                <a:solidFill>
                  <a:srgbClr val="000000"/>
                </a:solidFill>
              </a:rPr>
              <a:t>Sélection</a:t>
            </a:r>
          </a:p>
          <a:p>
            <a:pPr algn="ctr">
              <a:buFont typeface="Symbol" charset="0"/>
              <a:buNone/>
              <a:defRPr/>
            </a:pPr>
            <a:r>
              <a:rPr lang="fr-FR" sz="2000" dirty="0">
                <a:solidFill>
                  <a:srgbClr val="000000"/>
                </a:solidFill>
              </a:rPr>
              <a:t>groupe à risque</a:t>
            </a:r>
          </a:p>
        </p:txBody>
      </p:sp>
      <p:sp>
        <p:nvSpPr>
          <p:cNvPr id="138249" name="ZoneTexte 1"/>
          <p:cNvSpPr txBox="1">
            <a:spLocks noChangeArrowheads="1"/>
          </p:cNvSpPr>
          <p:nvPr/>
        </p:nvSpPr>
        <p:spPr bwMode="auto">
          <a:xfrm>
            <a:off x="468313" y="1341438"/>
            <a:ext cx="3074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a:t>Couverture vaccinale</a:t>
            </a:r>
          </a:p>
        </p:txBody>
      </p:sp>
      <p:sp>
        <p:nvSpPr>
          <p:cNvPr id="138250" name="ZoneTexte 18"/>
          <p:cNvSpPr txBox="1">
            <a:spLocks noChangeArrowheads="1"/>
          </p:cNvSpPr>
          <p:nvPr/>
        </p:nvSpPr>
        <p:spPr bwMode="auto">
          <a:xfrm>
            <a:off x="539750" y="5084763"/>
            <a:ext cx="7296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a:t>Caractère approprié des antigènes utilisés, concentration, nombre de doses et intervalles entre les doses vaccinales, âges de vaccination</a:t>
            </a:r>
          </a:p>
        </p:txBody>
      </p:sp>
    </p:spTree>
    <p:extLst>
      <p:ext uri="{BB962C8B-B14F-4D97-AF65-F5344CB8AC3E}">
        <p14:creationId xmlns:p14="http://schemas.microsoft.com/office/powerpoint/2010/main" val="40402078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F1299-E524-B84C-B9D9-BC470F0A0EBA}"/>
              </a:ext>
            </a:extLst>
          </p:cNvPr>
          <p:cNvSpPr>
            <a:spLocks noGrp="1"/>
          </p:cNvSpPr>
          <p:nvPr>
            <p:ph type="title"/>
          </p:nvPr>
        </p:nvSpPr>
        <p:spPr>
          <a:xfrm>
            <a:off x="252413" y="288702"/>
            <a:ext cx="8642350" cy="908050"/>
          </a:xfrm>
        </p:spPr>
        <p:txBody>
          <a:bodyPr/>
          <a:lstStyle/>
          <a:p>
            <a:r>
              <a:rPr lang="fr-FR" dirty="0"/>
              <a:t>En pratique, quatre modules</a:t>
            </a:r>
          </a:p>
        </p:txBody>
      </p:sp>
      <p:sp>
        <p:nvSpPr>
          <p:cNvPr id="3" name="Espace réservé du contenu 2">
            <a:extLst>
              <a:ext uri="{FF2B5EF4-FFF2-40B4-BE49-F238E27FC236}">
                <a16:creationId xmlns:a16="http://schemas.microsoft.com/office/drawing/2014/main" id="{D11083A6-437C-064D-A7A6-0E2C23BA6187}"/>
              </a:ext>
            </a:extLst>
          </p:cNvPr>
          <p:cNvSpPr>
            <a:spLocks noGrp="1"/>
          </p:cNvSpPr>
          <p:nvPr>
            <p:ph idx="1"/>
          </p:nvPr>
        </p:nvSpPr>
        <p:spPr>
          <a:xfrm>
            <a:off x="791580" y="1340768"/>
            <a:ext cx="7560840" cy="5040560"/>
          </a:xfrm>
        </p:spPr>
        <p:txBody>
          <a:bodyPr/>
          <a:lstStyle/>
          <a:p>
            <a:r>
              <a:rPr lang="fr-FR" sz="2000" dirty="0"/>
              <a:t>Registre vaccinal</a:t>
            </a:r>
          </a:p>
          <a:p>
            <a:pPr lvl="1"/>
            <a:r>
              <a:rPr lang="fr-FR" sz="1600" dirty="0"/>
              <a:t>Traçabilité</a:t>
            </a:r>
          </a:p>
          <a:p>
            <a:pPr lvl="1"/>
            <a:r>
              <a:rPr lang="fr-FR" sz="1600" dirty="0"/>
              <a:t>Activité</a:t>
            </a:r>
          </a:p>
          <a:p>
            <a:endParaRPr lang="fr-FR" sz="2000" dirty="0"/>
          </a:p>
          <a:p>
            <a:r>
              <a:rPr lang="fr-FR" sz="2000" dirty="0"/>
              <a:t>Expertise : application des protocoles et des recommandations</a:t>
            </a:r>
          </a:p>
          <a:p>
            <a:pPr lvl="1"/>
            <a:r>
              <a:rPr lang="fr-FR" sz="1600" dirty="0"/>
              <a:t>Professionnels de santé : éligibilité et aide à la décision</a:t>
            </a:r>
          </a:p>
          <a:p>
            <a:pPr lvl="1"/>
            <a:r>
              <a:rPr lang="fr-FR" sz="1600" dirty="0"/>
              <a:t>Citoyens : diagnostic vaccinal personnalisé, justifications</a:t>
            </a:r>
          </a:p>
          <a:p>
            <a:endParaRPr lang="fr-FR" sz="2000" dirty="0"/>
          </a:p>
          <a:p>
            <a:r>
              <a:rPr lang="fr-FR" sz="2000" dirty="0"/>
              <a:t>Pharmacovigilance renforcée</a:t>
            </a:r>
          </a:p>
          <a:p>
            <a:pPr lvl="1"/>
            <a:r>
              <a:rPr lang="fr-FR" sz="1600" dirty="0"/>
              <a:t>Participation des personnes vaccinées</a:t>
            </a:r>
          </a:p>
          <a:p>
            <a:pPr lvl="1"/>
            <a:r>
              <a:rPr lang="fr-FR" sz="1600" dirty="0"/>
              <a:t>Taux d’incidence</a:t>
            </a:r>
          </a:p>
          <a:p>
            <a:endParaRPr lang="fr-FR" sz="2000" dirty="0"/>
          </a:p>
          <a:p>
            <a:r>
              <a:rPr lang="fr-FR" sz="2000" dirty="0"/>
              <a:t>Communication</a:t>
            </a:r>
          </a:p>
          <a:p>
            <a:pPr lvl="1"/>
            <a:r>
              <a:rPr lang="fr-FR" sz="1600" dirty="0"/>
              <a:t>Vaccinateurs</a:t>
            </a:r>
          </a:p>
          <a:p>
            <a:pPr lvl="1"/>
            <a:r>
              <a:rPr lang="fr-FR" sz="1600" dirty="0"/>
              <a:t>Vaccinés</a:t>
            </a:r>
          </a:p>
          <a:p>
            <a:pPr marL="0" indent="0">
              <a:buNone/>
            </a:pPr>
            <a:endParaRPr lang="fr-FR" sz="2000" dirty="0"/>
          </a:p>
        </p:txBody>
      </p:sp>
    </p:spTree>
    <p:extLst>
      <p:ext uri="{BB962C8B-B14F-4D97-AF65-F5344CB8AC3E}">
        <p14:creationId xmlns:p14="http://schemas.microsoft.com/office/powerpoint/2010/main" val="1404731090"/>
      </p:ext>
    </p:extLst>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20688"/>
            <a:ext cx="2736304" cy="998751"/>
          </a:xfrm>
          <a:prstGeom prst="rect">
            <a:avLst/>
          </a:prstGeom>
        </p:spPr>
      </p:pic>
      <p:sp>
        <p:nvSpPr>
          <p:cNvPr id="4" name="Titre 1"/>
          <p:cNvSpPr txBox="1">
            <a:spLocks/>
          </p:cNvSpPr>
          <p:nvPr/>
        </p:nvSpPr>
        <p:spPr>
          <a:xfrm>
            <a:off x="539552" y="2420888"/>
            <a:ext cx="7848872" cy="2376264"/>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lgn="ctr">
              <a:lnSpc>
                <a:spcPct val="140000"/>
              </a:lnSpc>
              <a:buNone/>
            </a:pPr>
            <a:r>
              <a:rPr lang="fr-FR" dirty="0">
                <a:solidFill>
                  <a:srgbClr val="104E80"/>
                </a:solidFill>
                <a:ea typeface="+mj-ea"/>
                <a:cs typeface="+mj-cs"/>
              </a:rPr>
              <a:t>Vaccination pandémique</a:t>
            </a:r>
          </a:p>
          <a:p>
            <a:pPr algn="ctr">
              <a:lnSpc>
                <a:spcPct val="140000"/>
              </a:lnSpc>
              <a:buNone/>
            </a:pPr>
            <a:r>
              <a:rPr lang="fr-FR" dirty="0">
                <a:solidFill>
                  <a:srgbClr val="104E80"/>
                </a:solidFill>
                <a:ea typeface="+mj-ea"/>
                <a:cs typeface="+mj-cs"/>
              </a:rPr>
              <a:t>contre la </a:t>
            </a:r>
            <a:r>
              <a:rPr lang="fr-FR" dirty="0" err="1">
                <a:solidFill>
                  <a:srgbClr val="104E80"/>
                </a:solidFill>
                <a:ea typeface="+mj-ea"/>
                <a:cs typeface="+mj-cs"/>
              </a:rPr>
              <a:t>covid</a:t>
            </a:r>
            <a:r>
              <a:rPr lang="fr-FR" dirty="0">
                <a:solidFill>
                  <a:srgbClr val="104E80"/>
                </a:solidFill>
                <a:ea typeface="+mj-ea"/>
                <a:cs typeface="+mj-cs"/>
              </a:rPr>
              <a:t> 19</a:t>
            </a:r>
          </a:p>
        </p:txBody>
      </p:sp>
    </p:spTree>
    <p:extLst>
      <p:ext uri="{BB962C8B-B14F-4D97-AF65-F5344CB8AC3E}">
        <p14:creationId xmlns:p14="http://schemas.microsoft.com/office/powerpoint/2010/main" val="24636784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218FD-4ED1-D54A-9D7D-082939F048F4}"/>
              </a:ext>
            </a:extLst>
          </p:cNvPr>
          <p:cNvSpPr>
            <a:spLocks noGrp="1"/>
          </p:cNvSpPr>
          <p:nvPr>
            <p:ph type="title"/>
          </p:nvPr>
        </p:nvSpPr>
        <p:spPr>
          <a:xfrm>
            <a:off x="394146" y="116632"/>
            <a:ext cx="8642350" cy="971376"/>
          </a:xfrm>
        </p:spPr>
        <p:txBody>
          <a:bodyPr/>
          <a:lstStyle/>
          <a:p>
            <a:r>
              <a:rPr lang="en-GB" sz="3200" dirty="0"/>
              <a:t>Centre de vaccination</a:t>
            </a:r>
          </a:p>
        </p:txBody>
      </p:sp>
      <p:grpSp>
        <p:nvGrpSpPr>
          <p:cNvPr id="20" name="Groupe 19">
            <a:extLst>
              <a:ext uri="{FF2B5EF4-FFF2-40B4-BE49-F238E27FC236}">
                <a16:creationId xmlns:a16="http://schemas.microsoft.com/office/drawing/2014/main" id="{549AB866-C3E0-6143-8622-D9944A53E419}"/>
              </a:ext>
            </a:extLst>
          </p:cNvPr>
          <p:cNvGrpSpPr/>
          <p:nvPr/>
        </p:nvGrpSpPr>
        <p:grpSpPr>
          <a:xfrm>
            <a:off x="649794" y="1980155"/>
            <a:ext cx="2842086" cy="712090"/>
            <a:chOff x="609769" y="1352690"/>
            <a:chExt cx="2842086" cy="712090"/>
          </a:xfrm>
        </p:grpSpPr>
        <p:sp>
          <p:nvSpPr>
            <p:cNvPr id="28" name="Oval 7">
              <a:extLst>
                <a:ext uri="{FF2B5EF4-FFF2-40B4-BE49-F238E27FC236}">
                  <a16:creationId xmlns:a16="http://schemas.microsoft.com/office/drawing/2014/main" id="{E7EAE00B-7000-C64F-BB95-000763E6F28E}"/>
                </a:ext>
              </a:extLst>
            </p:cNvPr>
            <p:cNvSpPr>
              <a:spLocks noChangeArrowheads="1"/>
            </p:cNvSpPr>
            <p:nvPr/>
          </p:nvSpPr>
          <p:spPr bwMode="auto">
            <a:xfrm>
              <a:off x="609769" y="1779528"/>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29" name="Oval 8">
              <a:extLst>
                <a:ext uri="{FF2B5EF4-FFF2-40B4-BE49-F238E27FC236}">
                  <a16:creationId xmlns:a16="http://schemas.microsoft.com/office/drawing/2014/main" id="{8BA9DF40-F4AA-F74A-9F97-B0E10DACA802}"/>
                </a:ext>
              </a:extLst>
            </p:cNvPr>
            <p:cNvSpPr>
              <a:spLocks noChangeArrowheads="1"/>
            </p:cNvSpPr>
            <p:nvPr/>
          </p:nvSpPr>
          <p:spPr bwMode="auto">
            <a:xfrm>
              <a:off x="609769" y="1402647"/>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 name="ZoneTexte 5">
              <a:extLst>
                <a:ext uri="{FF2B5EF4-FFF2-40B4-BE49-F238E27FC236}">
                  <a16:creationId xmlns:a16="http://schemas.microsoft.com/office/drawing/2014/main" id="{5DDABC25-6DC4-4E48-844A-C1947900DF49}"/>
                </a:ext>
              </a:extLst>
            </p:cNvPr>
            <p:cNvSpPr txBox="1"/>
            <p:nvPr/>
          </p:nvSpPr>
          <p:spPr>
            <a:xfrm>
              <a:off x="920393" y="1352690"/>
              <a:ext cx="2531462" cy="369332"/>
            </a:xfrm>
            <a:prstGeom prst="rect">
              <a:avLst/>
            </a:prstGeom>
            <a:noFill/>
          </p:spPr>
          <p:txBody>
            <a:bodyPr wrap="none" rtlCol="0">
              <a:spAutoFit/>
            </a:bodyPr>
            <a:lstStyle/>
            <a:p>
              <a:pPr>
                <a:buNone/>
              </a:pPr>
              <a:r>
                <a:rPr lang="fr-FR" sz="1800" dirty="0"/>
                <a:t>Professionnel de santé</a:t>
              </a:r>
            </a:p>
          </p:txBody>
        </p:sp>
        <p:sp>
          <p:nvSpPr>
            <p:cNvPr id="61" name="ZoneTexte 60">
              <a:extLst>
                <a:ext uri="{FF2B5EF4-FFF2-40B4-BE49-F238E27FC236}">
                  <a16:creationId xmlns:a16="http://schemas.microsoft.com/office/drawing/2014/main" id="{1F549455-4246-BA44-A4BD-D7EE26594E3D}"/>
                </a:ext>
              </a:extLst>
            </p:cNvPr>
            <p:cNvSpPr txBox="1"/>
            <p:nvPr/>
          </p:nvSpPr>
          <p:spPr>
            <a:xfrm>
              <a:off x="920393" y="1695448"/>
              <a:ext cx="902811" cy="369332"/>
            </a:xfrm>
            <a:prstGeom prst="rect">
              <a:avLst/>
            </a:prstGeom>
            <a:noFill/>
          </p:spPr>
          <p:txBody>
            <a:bodyPr wrap="none" rtlCol="0">
              <a:spAutoFit/>
            </a:bodyPr>
            <a:lstStyle/>
            <a:p>
              <a:pPr>
                <a:buNone/>
              </a:pPr>
              <a:r>
                <a:rPr lang="fr-FR" sz="1800" dirty="0"/>
                <a:t>Patient</a:t>
              </a:r>
            </a:p>
          </p:txBody>
        </p:sp>
      </p:grpSp>
      <p:sp>
        <p:nvSpPr>
          <p:cNvPr id="4" name="Rectangle 3">
            <a:extLst>
              <a:ext uri="{FF2B5EF4-FFF2-40B4-BE49-F238E27FC236}">
                <a16:creationId xmlns:a16="http://schemas.microsoft.com/office/drawing/2014/main" id="{60574DAB-05DC-A64A-9F9D-9893271A4C5A}"/>
              </a:ext>
            </a:extLst>
          </p:cNvPr>
          <p:cNvSpPr/>
          <p:nvPr/>
        </p:nvSpPr>
        <p:spPr bwMode="auto">
          <a:xfrm>
            <a:off x="3907937" y="1363109"/>
            <a:ext cx="1169549" cy="174725"/>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52251" name="Line 27">
            <a:extLst>
              <a:ext uri="{FF2B5EF4-FFF2-40B4-BE49-F238E27FC236}">
                <a16:creationId xmlns:a16="http://schemas.microsoft.com/office/drawing/2014/main" id="{FFA1699E-1102-4841-BBB2-085F6EED6EE3}"/>
              </a:ext>
            </a:extLst>
          </p:cNvPr>
          <p:cNvSpPr>
            <a:spLocks noChangeShapeType="1"/>
          </p:cNvSpPr>
          <p:nvPr/>
        </p:nvSpPr>
        <p:spPr bwMode="auto">
          <a:xfrm>
            <a:off x="3781302" y="2114434"/>
            <a:ext cx="1143000" cy="0"/>
          </a:xfrm>
          <a:prstGeom prst="line">
            <a:avLst/>
          </a:prstGeom>
          <a:noFill/>
          <a:ln w="952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 coins arrondis 6">
            <a:extLst>
              <a:ext uri="{FF2B5EF4-FFF2-40B4-BE49-F238E27FC236}">
                <a16:creationId xmlns:a16="http://schemas.microsoft.com/office/drawing/2014/main" id="{3EB27078-D913-714D-BF80-A5709FBA9B9F}"/>
              </a:ext>
            </a:extLst>
          </p:cNvPr>
          <p:cNvSpPr/>
          <p:nvPr/>
        </p:nvSpPr>
        <p:spPr bwMode="auto">
          <a:xfrm>
            <a:off x="3923294" y="1628800"/>
            <a:ext cx="1427098" cy="144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Accueil</a:t>
            </a:r>
          </a:p>
          <a:p>
            <a:pPr marL="0" marR="0" indent="0" algn="ctr" defTabSz="914400" rtl="0" eaLnBrk="0" fontAlgn="base" latinLnBrk="0" hangingPunct="0">
              <a:lnSpc>
                <a:spcPct val="100000"/>
              </a:lnSpc>
              <a:spcBef>
                <a:spcPct val="0"/>
              </a:spcBef>
              <a:spcAft>
                <a:spcPct val="0"/>
              </a:spcAft>
              <a:buClrTx/>
              <a:buSzTx/>
              <a:buNone/>
              <a:tabLst/>
            </a:pPr>
            <a:endParaRPr lang="fr-FR" sz="2000" dirty="0">
              <a:ea typeface="Lucida Sans Unicode" charset="0"/>
              <a:cs typeface="Lucida Sans Unicode" charset="0"/>
            </a:endParaRPr>
          </a:p>
          <a:p>
            <a:pPr marL="0" marR="0" indent="0" algn="ctr" defTabSz="914400" rtl="0" eaLnBrk="0" fontAlgn="base" latinLnBrk="0" hangingPunct="0">
              <a:lnSpc>
                <a:spcPct val="100000"/>
              </a:lnSpc>
              <a:spcBef>
                <a:spcPct val="0"/>
              </a:spcBef>
              <a:spcAft>
                <a:spcPct val="0"/>
              </a:spcAft>
              <a:buClrTx/>
              <a:buSzTx/>
              <a:buNone/>
              <a:tabLst/>
            </a:pPr>
            <a:endParaRPr kumimoji="0" lang="fr-FR" sz="2000" b="0" i="0" u="none" strike="noStrike" cap="none" normalizeH="0" baseline="0" dirty="0">
              <a:ln>
                <a:noFill/>
              </a:ln>
              <a:solidFill>
                <a:schemeClr val="tx1"/>
              </a:solidFill>
              <a:effectLst/>
              <a:latin typeface="Arial" charset="0"/>
              <a:ea typeface="Lucida Sans Unicode" charset="0"/>
              <a:cs typeface="Lucida Sans Unicode" charset="0"/>
            </a:endParaRPr>
          </a:p>
          <a:p>
            <a:pPr marL="0" marR="0" indent="0" algn="ctr" defTabSz="914400" rtl="0" eaLnBrk="0" fontAlgn="base" latinLnBrk="0" hangingPunct="0">
              <a:lnSpc>
                <a:spcPct val="100000"/>
              </a:lnSpc>
              <a:spcBef>
                <a:spcPct val="0"/>
              </a:spcBef>
              <a:spcAft>
                <a:spcPct val="0"/>
              </a:spcAft>
              <a:buClrTx/>
              <a:buSzTx/>
              <a:buNone/>
              <a:tabLst/>
            </a:pPr>
            <a:endParaRPr kumimoji="0" lang="fr-FR" sz="32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41" name="Oval 8">
            <a:extLst>
              <a:ext uri="{FF2B5EF4-FFF2-40B4-BE49-F238E27FC236}">
                <a16:creationId xmlns:a16="http://schemas.microsoft.com/office/drawing/2014/main" id="{19574E33-1CDC-9845-95A7-A4FEA4740530}"/>
              </a:ext>
            </a:extLst>
          </p:cNvPr>
          <p:cNvSpPr>
            <a:spLocks noChangeArrowheads="1"/>
          </p:cNvSpPr>
          <p:nvPr/>
        </p:nvSpPr>
        <p:spPr bwMode="auto">
          <a:xfrm>
            <a:off x="4247031" y="267792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47" name="Oval 7">
            <a:extLst>
              <a:ext uri="{FF2B5EF4-FFF2-40B4-BE49-F238E27FC236}">
                <a16:creationId xmlns:a16="http://schemas.microsoft.com/office/drawing/2014/main" id="{162BFFC2-76FF-7741-BE14-00BA8073CC9C}"/>
              </a:ext>
            </a:extLst>
          </p:cNvPr>
          <p:cNvSpPr>
            <a:spLocks noChangeArrowheads="1"/>
          </p:cNvSpPr>
          <p:nvPr/>
        </p:nvSpPr>
        <p:spPr bwMode="auto">
          <a:xfrm>
            <a:off x="4896292" y="218255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48" name="Oval 7">
            <a:extLst>
              <a:ext uri="{FF2B5EF4-FFF2-40B4-BE49-F238E27FC236}">
                <a16:creationId xmlns:a16="http://schemas.microsoft.com/office/drawing/2014/main" id="{9020281B-C903-7846-8663-EE03926B5599}"/>
              </a:ext>
            </a:extLst>
          </p:cNvPr>
          <p:cNvSpPr>
            <a:spLocks noChangeArrowheads="1"/>
          </p:cNvSpPr>
          <p:nvPr/>
        </p:nvSpPr>
        <p:spPr bwMode="auto">
          <a:xfrm>
            <a:off x="4896292" y="267792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52232" name="Oval 8">
            <a:extLst>
              <a:ext uri="{FF2B5EF4-FFF2-40B4-BE49-F238E27FC236}">
                <a16:creationId xmlns:a16="http://schemas.microsoft.com/office/drawing/2014/main" id="{51D8210E-EED0-6440-96A0-7D045A660706}"/>
              </a:ext>
            </a:extLst>
          </p:cNvPr>
          <p:cNvSpPr>
            <a:spLocks noChangeArrowheads="1"/>
          </p:cNvSpPr>
          <p:nvPr/>
        </p:nvSpPr>
        <p:spPr bwMode="auto">
          <a:xfrm>
            <a:off x="4247031" y="218255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3" name="Rectangle 62">
            <a:extLst>
              <a:ext uri="{FF2B5EF4-FFF2-40B4-BE49-F238E27FC236}">
                <a16:creationId xmlns:a16="http://schemas.microsoft.com/office/drawing/2014/main" id="{974E4B34-F10F-4C44-9FF9-36990AD5AE10}"/>
              </a:ext>
            </a:extLst>
          </p:cNvPr>
          <p:cNvSpPr/>
          <p:nvPr/>
        </p:nvSpPr>
        <p:spPr bwMode="auto">
          <a:xfrm>
            <a:off x="4181785" y="3011029"/>
            <a:ext cx="943107"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grpSp>
        <p:nvGrpSpPr>
          <p:cNvPr id="18" name="Groupe 17">
            <a:extLst>
              <a:ext uri="{FF2B5EF4-FFF2-40B4-BE49-F238E27FC236}">
                <a16:creationId xmlns:a16="http://schemas.microsoft.com/office/drawing/2014/main" id="{E085227D-A169-A741-BF77-03915F952F4A}"/>
              </a:ext>
            </a:extLst>
          </p:cNvPr>
          <p:cNvGrpSpPr/>
          <p:nvPr/>
        </p:nvGrpSpPr>
        <p:grpSpPr>
          <a:xfrm>
            <a:off x="3433304" y="4005064"/>
            <a:ext cx="2292214" cy="1224136"/>
            <a:chOff x="3503922" y="3933056"/>
            <a:chExt cx="2292214" cy="1224136"/>
          </a:xfrm>
        </p:grpSpPr>
        <p:sp>
          <p:nvSpPr>
            <p:cNvPr id="66" name="Rectangle : coins arrondis 65">
              <a:extLst>
                <a:ext uri="{FF2B5EF4-FFF2-40B4-BE49-F238E27FC236}">
                  <a16:creationId xmlns:a16="http://schemas.microsoft.com/office/drawing/2014/main" id="{3C17DBE1-8163-7347-B15C-CE392BCDAC09}"/>
                </a:ext>
              </a:extLst>
            </p:cNvPr>
            <p:cNvSpPr/>
            <p:nvPr/>
          </p:nvSpPr>
          <p:spPr bwMode="auto">
            <a:xfrm>
              <a:off x="3503922" y="4005176"/>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2</a:t>
              </a:r>
            </a:p>
          </p:txBody>
        </p:sp>
        <p:sp>
          <p:nvSpPr>
            <p:cNvPr id="67" name="Oval 7">
              <a:extLst>
                <a:ext uri="{FF2B5EF4-FFF2-40B4-BE49-F238E27FC236}">
                  <a16:creationId xmlns:a16="http://schemas.microsoft.com/office/drawing/2014/main" id="{43696804-1BFC-234B-A167-CBF191CB7735}"/>
                </a:ext>
              </a:extLst>
            </p:cNvPr>
            <p:cNvSpPr>
              <a:spLocks noChangeArrowheads="1"/>
            </p:cNvSpPr>
            <p:nvPr/>
          </p:nvSpPr>
          <p:spPr bwMode="auto">
            <a:xfrm>
              <a:off x="4283333" y="4640560"/>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68" name="Oval 8">
              <a:extLst>
                <a:ext uri="{FF2B5EF4-FFF2-40B4-BE49-F238E27FC236}">
                  <a16:creationId xmlns:a16="http://schemas.microsoft.com/office/drawing/2014/main" id="{4BC0DF32-C9C8-DF4B-9CA8-CDEFF81849D9}"/>
                </a:ext>
              </a:extLst>
            </p:cNvPr>
            <p:cNvSpPr>
              <a:spLocks noChangeArrowheads="1"/>
            </p:cNvSpPr>
            <p:nvPr/>
          </p:nvSpPr>
          <p:spPr bwMode="auto">
            <a:xfrm>
              <a:off x="3707269" y="4640560"/>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9" name="Rectangle 68">
              <a:extLst>
                <a:ext uri="{FF2B5EF4-FFF2-40B4-BE49-F238E27FC236}">
                  <a16:creationId xmlns:a16="http://schemas.microsoft.com/office/drawing/2014/main" id="{F308C1BF-FFD5-5847-BDA3-9C95F61DEFF5}"/>
                </a:ext>
              </a:extLst>
            </p:cNvPr>
            <p:cNvSpPr/>
            <p:nvPr/>
          </p:nvSpPr>
          <p:spPr bwMode="auto">
            <a:xfrm>
              <a:off x="4248056" y="3933056"/>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70" name="Rectangle 69">
              <a:extLst>
                <a:ext uri="{FF2B5EF4-FFF2-40B4-BE49-F238E27FC236}">
                  <a16:creationId xmlns:a16="http://schemas.microsoft.com/office/drawing/2014/main" id="{1271C089-9264-DB47-91BA-2443CAC5FFA1}"/>
                </a:ext>
              </a:extLst>
            </p:cNvPr>
            <p:cNvSpPr/>
            <p:nvPr/>
          </p:nvSpPr>
          <p:spPr bwMode="auto">
            <a:xfrm>
              <a:off x="4248056" y="4966037"/>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grpSp>
      <p:cxnSp>
        <p:nvCxnSpPr>
          <p:cNvPr id="71" name="Connecteur droit avec flèche 70">
            <a:extLst>
              <a:ext uri="{FF2B5EF4-FFF2-40B4-BE49-F238E27FC236}">
                <a16:creationId xmlns:a16="http://schemas.microsoft.com/office/drawing/2014/main" id="{C4C2067A-E098-E141-ACF6-BB08F0F4C071}"/>
              </a:ext>
            </a:extLst>
          </p:cNvPr>
          <p:cNvCxnSpPr>
            <a:cxnSpLocks/>
          </p:cNvCxnSpPr>
          <p:nvPr/>
        </p:nvCxnSpPr>
        <p:spPr bwMode="auto">
          <a:xfrm>
            <a:off x="4645398" y="3284984"/>
            <a:ext cx="0" cy="475187"/>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82" name="Rectangle : coins arrondis 81">
            <a:extLst>
              <a:ext uri="{FF2B5EF4-FFF2-40B4-BE49-F238E27FC236}">
                <a16:creationId xmlns:a16="http://schemas.microsoft.com/office/drawing/2014/main" id="{2F24FD92-6E7F-B142-A713-D85160DC569A}"/>
              </a:ext>
            </a:extLst>
          </p:cNvPr>
          <p:cNvSpPr/>
          <p:nvPr/>
        </p:nvSpPr>
        <p:spPr bwMode="auto">
          <a:xfrm>
            <a:off x="507040" y="4077184"/>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1</a:t>
            </a:r>
          </a:p>
        </p:txBody>
      </p:sp>
      <p:sp>
        <p:nvSpPr>
          <p:cNvPr id="83" name="Oval 7">
            <a:extLst>
              <a:ext uri="{FF2B5EF4-FFF2-40B4-BE49-F238E27FC236}">
                <a16:creationId xmlns:a16="http://schemas.microsoft.com/office/drawing/2014/main" id="{0B6A9504-0042-0444-8CC3-750905FA048F}"/>
              </a:ext>
            </a:extLst>
          </p:cNvPr>
          <p:cNvSpPr>
            <a:spLocks noChangeArrowheads="1"/>
          </p:cNvSpPr>
          <p:nvPr/>
        </p:nvSpPr>
        <p:spPr bwMode="auto">
          <a:xfrm>
            <a:off x="1286451" y="4712568"/>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84" name="Oval 8">
            <a:extLst>
              <a:ext uri="{FF2B5EF4-FFF2-40B4-BE49-F238E27FC236}">
                <a16:creationId xmlns:a16="http://schemas.microsoft.com/office/drawing/2014/main" id="{6C5C9713-6C15-C44E-8E3B-F0BC4990D7C8}"/>
              </a:ext>
            </a:extLst>
          </p:cNvPr>
          <p:cNvSpPr>
            <a:spLocks noChangeArrowheads="1"/>
          </p:cNvSpPr>
          <p:nvPr/>
        </p:nvSpPr>
        <p:spPr bwMode="auto">
          <a:xfrm>
            <a:off x="710387" y="4712568"/>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85" name="Rectangle 84">
            <a:extLst>
              <a:ext uri="{FF2B5EF4-FFF2-40B4-BE49-F238E27FC236}">
                <a16:creationId xmlns:a16="http://schemas.microsoft.com/office/drawing/2014/main" id="{0EF5725F-94A6-E341-A572-F132556C3619}"/>
              </a:ext>
            </a:extLst>
          </p:cNvPr>
          <p:cNvSpPr/>
          <p:nvPr/>
        </p:nvSpPr>
        <p:spPr bwMode="auto">
          <a:xfrm>
            <a:off x="1251174" y="4005064"/>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86" name="Rectangle 85">
            <a:extLst>
              <a:ext uri="{FF2B5EF4-FFF2-40B4-BE49-F238E27FC236}">
                <a16:creationId xmlns:a16="http://schemas.microsoft.com/office/drawing/2014/main" id="{DEE7C56B-5B8B-2146-9CA6-C6C0CD87C5FE}"/>
              </a:ext>
            </a:extLst>
          </p:cNvPr>
          <p:cNvSpPr/>
          <p:nvPr/>
        </p:nvSpPr>
        <p:spPr bwMode="auto">
          <a:xfrm>
            <a:off x="1251174" y="5038045"/>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cxnSp>
        <p:nvCxnSpPr>
          <p:cNvPr id="81" name="Connecteur droit avec flèche 80">
            <a:extLst>
              <a:ext uri="{FF2B5EF4-FFF2-40B4-BE49-F238E27FC236}">
                <a16:creationId xmlns:a16="http://schemas.microsoft.com/office/drawing/2014/main" id="{9FA870EB-3F9A-6B4F-976C-E48C209FAB86}"/>
              </a:ext>
            </a:extLst>
          </p:cNvPr>
          <p:cNvCxnSpPr>
            <a:cxnSpLocks/>
          </p:cNvCxnSpPr>
          <p:nvPr/>
        </p:nvCxnSpPr>
        <p:spPr bwMode="auto">
          <a:xfrm>
            <a:off x="1713600" y="3398609"/>
            <a:ext cx="0" cy="361562"/>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90" name="Rectangle : coins arrondis 89">
            <a:extLst>
              <a:ext uri="{FF2B5EF4-FFF2-40B4-BE49-F238E27FC236}">
                <a16:creationId xmlns:a16="http://schemas.microsoft.com/office/drawing/2014/main" id="{1C7A968B-4D9A-184F-BBD0-7FC3130630EC}"/>
              </a:ext>
            </a:extLst>
          </p:cNvPr>
          <p:cNvSpPr/>
          <p:nvPr/>
        </p:nvSpPr>
        <p:spPr bwMode="auto">
          <a:xfrm>
            <a:off x="6359567" y="4081608"/>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3</a:t>
            </a:r>
          </a:p>
        </p:txBody>
      </p:sp>
      <p:sp>
        <p:nvSpPr>
          <p:cNvPr id="91" name="Oval 7">
            <a:extLst>
              <a:ext uri="{FF2B5EF4-FFF2-40B4-BE49-F238E27FC236}">
                <a16:creationId xmlns:a16="http://schemas.microsoft.com/office/drawing/2014/main" id="{C6ED3501-FA9D-8749-BCAD-2EABCC9AA1FF}"/>
              </a:ext>
            </a:extLst>
          </p:cNvPr>
          <p:cNvSpPr>
            <a:spLocks noChangeArrowheads="1"/>
          </p:cNvSpPr>
          <p:nvPr/>
        </p:nvSpPr>
        <p:spPr bwMode="auto">
          <a:xfrm>
            <a:off x="7138978" y="471699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92" name="Oval 8">
            <a:extLst>
              <a:ext uri="{FF2B5EF4-FFF2-40B4-BE49-F238E27FC236}">
                <a16:creationId xmlns:a16="http://schemas.microsoft.com/office/drawing/2014/main" id="{4E37A9A6-8B9D-E14C-8CAF-75A20C25A4DD}"/>
              </a:ext>
            </a:extLst>
          </p:cNvPr>
          <p:cNvSpPr>
            <a:spLocks noChangeArrowheads="1"/>
          </p:cNvSpPr>
          <p:nvPr/>
        </p:nvSpPr>
        <p:spPr bwMode="auto">
          <a:xfrm>
            <a:off x="6562914" y="471699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93" name="Rectangle 92">
            <a:extLst>
              <a:ext uri="{FF2B5EF4-FFF2-40B4-BE49-F238E27FC236}">
                <a16:creationId xmlns:a16="http://schemas.microsoft.com/office/drawing/2014/main" id="{76598489-C079-7B4D-AD83-76633F612E02}"/>
              </a:ext>
            </a:extLst>
          </p:cNvPr>
          <p:cNvSpPr/>
          <p:nvPr/>
        </p:nvSpPr>
        <p:spPr bwMode="auto">
          <a:xfrm>
            <a:off x="7103701" y="4009488"/>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94" name="Rectangle 93">
            <a:extLst>
              <a:ext uri="{FF2B5EF4-FFF2-40B4-BE49-F238E27FC236}">
                <a16:creationId xmlns:a16="http://schemas.microsoft.com/office/drawing/2014/main" id="{521578A8-3B2B-2542-8E0A-298F3EB12177}"/>
              </a:ext>
            </a:extLst>
          </p:cNvPr>
          <p:cNvSpPr/>
          <p:nvPr/>
        </p:nvSpPr>
        <p:spPr bwMode="auto">
          <a:xfrm>
            <a:off x="7103701" y="5042469"/>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cxnSp>
        <p:nvCxnSpPr>
          <p:cNvPr id="89" name="Connecteur droit avec flèche 88">
            <a:extLst>
              <a:ext uri="{FF2B5EF4-FFF2-40B4-BE49-F238E27FC236}">
                <a16:creationId xmlns:a16="http://schemas.microsoft.com/office/drawing/2014/main" id="{C97F9933-D8A3-3B47-A025-6874BCBCF80E}"/>
              </a:ext>
            </a:extLst>
          </p:cNvPr>
          <p:cNvCxnSpPr>
            <a:cxnSpLocks/>
          </p:cNvCxnSpPr>
          <p:nvPr/>
        </p:nvCxnSpPr>
        <p:spPr bwMode="auto">
          <a:xfrm>
            <a:off x="7563600" y="3398609"/>
            <a:ext cx="0" cy="365986"/>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97" name="ZoneTexte 96">
            <a:extLst>
              <a:ext uri="{FF2B5EF4-FFF2-40B4-BE49-F238E27FC236}">
                <a16:creationId xmlns:a16="http://schemas.microsoft.com/office/drawing/2014/main" id="{B8C078DE-5AB4-E147-B276-4D45526381FC}"/>
              </a:ext>
            </a:extLst>
          </p:cNvPr>
          <p:cNvSpPr txBox="1"/>
          <p:nvPr/>
        </p:nvSpPr>
        <p:spPr>
          <a:xfrm>
            <a:off x="5626179" y="2087986"/>
            <a:ext cx="1826141" cy="646331"/>
          </a:xfrm>
          <a:prstGeom prst="rect">
            <a:avLst/>
          </a:prstGeom>
          <a:solidFill>
            <a:srgbClr val="A8B7C8"/>
          </a:solidFill>
        </p:spPr>
        <p:txBody>
          <a:bodyPr wrap="none" rtlCol="0">
            <a:spAutoFit/>
          </a:bodyPr>
          <a:lstStyle/>
          <a:p>
            <a:pPr>
              <a:buNone/>
            </a:pPr>
            <a:r>
              <a:rPr lang="fr-FR" sz="1800" dirty="0">
                <a:solidFill>
                  <a:schemeClr val="bg1"/>
                </a:solidFill>
              </a:rPr>
              <a:t>Enregistrement</a:t>
            </a:r>
          </a:p>
          <a:p>
            <a:pPr>
              <a:buNone/>
            </a:pPr>
            <a:r>
              <a:rPr lang="fr-FR" sz="1800" dirty="0">
                <a:solidFill>
                  <a:schemeClr val="bg1"/>
                </a:solidFill>
              </a:rPr>
              <a:t>dossier vaccinal</a:t>
            </a:r>
          </a:p>
        </p:txBody>
      </p:sp>
      <p:sp>
        <p:nvSpPr>
          <p:cNvPr id="98" name="ZoneTexte 97">
            <a:extLst>
              <a:ext uri="{FF2B5EF4-FFF2-40B4-BE49-F238E27FC236}">
                <a16:creationId xmlns:a16="http://schemas.microsoft.com/office/drawing/2014/main" id="{5F3A761B-5601-A24D-A0E5-C508FFE10312}"/>
              </a:ext>
            </a:extLst>
          </p:cNvPr>
          <p:cNvSpPr txBox="1"/>
          <p:nvPr/>
        </p:nvSpPr>
        <p:spPr>
          <a:xfrm>
            <a:off x="466671" y="5301208"/>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100" name="ZoneTexte 99">
            <a:extLst>
              <a:ext uri="{FF2B5EF4-FFF2-40B4-BE49-F238E27FC236}">
                <a16:creationId xmlns:a16="http://schemas.microsoft.com/office/drawing/2014/main" id="{265629B9-7DB4-634C-BA5E-B628E9B57A32}"/>
              </a:ext>
            </a:extLst>
          </p:cNvPr>
          <p:cNvSpPr txBox="1"/>
          <p:nvPr/>
        </p:nvSpPr>
        <p:spPr>
          <a:xfrm>
            <a:off x="3413119" y="5305055"/>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101" name="ZoneTexte 100">
            <a:extLst>
              <a:ext uri="{FF2B5EF4-FFF2-40B4-BE49-F238E27FC236}">
                <a16:creationId xmlns:a16="http://schemas.microsoft.com/office/drawing/2014/main" id="{4131D6A5-576C-A244-ABA7-21EEAD7A4ECB}"/>
              </a:ext>
            </a:extLst>
          </p:cNvPr>
          <p:cNvSpPr txBox="1"/>
          <p:nvPr/>
        </p:nvSpPr>
        <p:spPr>
          <a:xfrm>
            <a:off x="6339382" y="5310201"/>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21" name="Rectangle : coins arrondis 20">
            <a:extLst>
              <a:ext uri="{FF2B5EF4-FFF2-40B4-BE49-F238E27FC236}">
                <a16:creationId xmlns:a16="http://schemas.microsoft.com/office/drawing/2014/main" id="{474C049C-B0FA-544D-93A0-3F8DE8A54E1A}"/>
              </a:ext>
            </a:extLst>
          </p:cNvPr>
          <p:cNvSpPr/>
          <p:nvPr/>
        </p:nvSpPr>
        <p:spPr bwMode="auto">
          <a:xfrm>
            <a:off x="250130" y="1227143"/>
            <a:ext cx="8642350" cy="5148000"/>
          </a:xfrm>
          <a:prstGeom prst="roundRect">
            <a:avLst>
              <a:gd name="adj" fmla="val 2864"/>
            </a:avLst>
          </a:prstGeom>
          <a:noFill/>
          <a:ln w="1905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02" name="Rectangle 101">
            <a:extLst>
              <a:ext uri="{FF2B5EF4-FFF2-40B4-BE49-F238E27FC236}">
                <a16:creationId xmlns:a16="http://schemas.microsoft.com/office/drawing/2014/main" id="{F5E12E66-0753-484B-A59A-6AFAD16315C8}"/>
              </a:ext>
            </a:extLst>
          </p:cNvPr>
          <p:cNvSpPr/>
          <p:nvPr/>
        </p:nvSpPr>
        <p:spPr bwMode="auto">
          <a:xfrm>
            <a:off x="4051913" y="1124744"/>
            <a:ext cx="1169549" cy="174725"/>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7" name="Oval 7">
            <a:extLst>
              <a:ext uri="{FF2B5EF4-FFF2-40B4-BE49-F238E27FC236}">
                <a16:creationId xmlns:a16="http://schemas.microsoft.com/office/drawing/2014/main" id="{D2CD0A45-491C-AF4F-9A41-20157091422C}"/>
              </a:ext>
            </a:extLst>
          </p:cNvPr>
          <p:cNvSpPr>
            <a:spLocks noChangeArrowheads="1"/>
          </p:cNvSpPr>
          <p:nvPr/>
        </p:nvSpPr>
        <p:spPr bwMode="auto">
          <a:xfrm>
            <a:off x="4521075" y="1124744"/>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cxnSp>
        <p:nvCxnSpPr>
          <p:cNvPr id="104" name="Connecteur droit avec flèche 103">
            <a:extLst>
              <a:ext uri="{FF2B5EF4-FFF2-40B4-BE49-F238E27FC236}">
                <a16:creationId xmlns:a16="http://schemas.microsoft.com/office/drawing/2014/main" id="{7F7B5A0E-803F-604D-8768-22D1C67D43DB}"/>
              </a:ext>
            </a:extLst>
          </p:cNvPr>
          <p:cNvCxnSpPr>
            <a:cxnSpLocks/>
          </p:cNvCxnSpPr>
          <p:nvPr/>
        </p:nvCxnSpPr>
        <p:spPr bwMode="auto">
          <a:xfrm flipH="1">
            <a:off x="1699200" y="3398609"/>
            <a:ext cx="5878590" cy="0"/>
          </a:xfrm>
          <a:prstGeom prst="straightConnector1">
            <a:avLst/>
          </a:prstGeom>
          <a:noFill/>
          <a:ln w="28575" cap="flat" cmpd="sng" algn="ctr">
            <a:solidFill>
              <a:schemeClr val="tx2">
                <a:lumMod val="40000"/>
                <a:lumOff val="60000"/>
              </a:schemeClr>
            </a:solidFill>
            <a:prstDash val="solid"/>
            <a:round/>
            <a:headEnd type="none" w="med" len="med"/>
            <a:tailEnd type="none"/>
          </a:ln>
          <a:effectLst/>
        </p:spPr>
      </p:cxnSp>
      <p:sp>
        <p:nvSpPr>
          <p:cNvPr id="51" name="Rectangle 50">
            <a:extLst>
              <a:ext uri="{FF2B5EF4-FFF2-40B4-BE49-F238E27FC236}">
                <a16:creationId xmlns:a16="http://schemas.microsoft.com/office/drawing/2014/main" id="{AEFBBAAF-6248-294C-9C9A-CD998FDA278B}"/>
              </a:ext>
            </a:extLst>
          </p:cNvPr>
          <p:cNvSpPr/>
          <p:nvPr/>
        </p:nvSpPr>
        <p:spPr bwMode="auto">
          <a:xfrm>
            <a:off x="4145859" y="6262181"/>
            <a:ext cx="943107"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96" name="Oval 7">
            <a:extLst>
              <a:ext uri="{FF2B5EF4-FFF2-40B4-BE49-F238E27FC236}">
                <a16:creationId xmlns:a16="http://schemas.microsoft.com/office/drawing/2014/main" id="{57B9190C-B743-5142-9C4C-B09A6DA23142}"/>
              </a:ext>
            </a:extLst>
          </p:cNvPr>
          <p:cNvSpPr>
            <a:spLocks noChangeArrowheads="1"/>
          </p:cNvSpPr>
          <p:nvPr/>
        </p:nvSpPr>
        <p:spPr bwMode="auto">
          <a:xfrm>
            <a:off x="4521075" y="6296744"/>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110" name="ZoneTexte 109">
            <a:extLst>
              <a:ext uri="{FF2B5EF4-FFF2-40B4-BE49-F238E27FC236}">
                <a16:creationId xmlns:a16="http://schemas.microsoft.com/office/drawing/2014/main" id="{B5990BB3-283E-6540-866B-5CF1E70B22B4}"/>
              </a:ext>
            </a:extLst>
          </p:cNvPr>
          <p:cNvSpPr txBox="1"/>
          <p:nvPr/>
        </p:nvSpPr>
        <p:spPr>
          <a:xfrm>
            <a:off x="467544" y="3577440"/>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
        <p:nvSpPr>
          <p:cNvPr id="111" name="ZoneTexte 110">
            <a:extLst>
              <a:ext uri="{FF2B5EF4-FFF2-40B4-BE49-F238E27FC236}">
                <a16:creationId xmlns:a16="http://schemas.microsoft.com/office/drawing/2014/main" id="{2F9F5C7A-4035-9849-9278-355F1BF9B0F8}"/>
              </a:ext>
            </a:extLst>
          </p:cNvPr>
          <p:cNvSpPr txBox="1"/>
          <p:nvPr/>
        </p:nvSpPr>
        <p:spPr>
          <a:xfrm>
            <a:off x="3413992" y="3581287"/>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
        <p:nvSpPr>
          <p:cNvPr id="112" name="ZoneTexte 111">
            <a:extLst>
              <a:ext uri="{FF2B5EF4-FFF2-40B4-BE49-F238E27FC236}">
                <a16:creationId xmlns:a16="http://schemas.microsoft.com/office/drawing/2014/main" id="{E4815195-3BBD-7D4E-B744-D11939009B92}"/>
              </a:ext>
            </a:extLst>
          </p:cNvPr>
          <p:cNvSpPr txBox="1"/>
          <p:nvPr/>
        </p:nvSpPr>
        <p:spPr>
          <a:xfrm>
            <a:off x="6340255" y="3586433"/>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Tree>
    <p:extLst>
      <p:ext uri="{BB962C8B-B14F-4D97-AF65-F5344CB8AC3E}">
        <p14:creationId xmlns:p14="http://schemas.microsoft.com/office/powerpoint/2010/main" val="66079167"/>
      </p:ext>
    </p:extLst>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F0E33-BB53-8140-A2FB-C1726336C7FC}"/>
              </a:ext>
            </a:extLst>
          </p:cNvPr>
          <p:cNvSpPr>
            <a:spLocks noGrp="1"/>
          </p:cNvSpPr>
          <p:nvPr>
            <p:ph type="title"/>
          </p:nvPr>
        </p:nvSpPr>
        <p:spPr>
          <a:xfrm>
            <a:off x="394841" y="234950"/>
            <a:ext cx="8642350" cy="908050"/>
          </a:xfrm>
        </p:spPr>
        <p:txBody>
          <a:bodyPr/>
          <a:lstStyle/>
          <a:p>
            <a:r>
              <a:rPr lang="fr-FR" dirty="0"/>
              <a:t>Gestion des accès professionnels</a:t>
            </a:r>
          </a:p>
        </p:txBody>
      </p:sp>
      <p:sp>
        <p:nvSpPr>
          <p:cNvPr id="3" name="Espace réservé du contenu 2">
            <a:extLst>
              <a:ext uri="{FF2B5EF4-FFF2-40B4-BE49-F238E27FC236}">
                <a16:creationId xmlns:a16="http://schemas.microsoft.com/office/drawing/2014/main" id="{F287067C-2180-3B49-8020-B5D8C3EBAA48}"/>
              </a:ext>
            </a:extLst>
          </p:cNvPr>
          <p:cNvSpPr>
            <a:spLocks noGrp="1"/>
          </p:cNvSpPr>
          <p:nvPr>
            <p:ph idx="1"/>
          </p:nvPr>
        </p:nvSpPr>
        <p:spPr>
          <a:xfrm>
            <a:off x="755576" y="1600200"/>
            <a:ext cx="7920880" cy="2764904"/>
          </a:xfrm>
        </p:spPr>
        <p:txBody>
          <a:bodyPr/>
          <a:lstStyle/>
          <a:p>
            <a:pPr>
              <a:lnSpc>
                <a:spcPct val="150000"/>
              </a:lnSpc>
            </a:pPr>
            <a:r>
              <a:rPr lang="fr-FR" sz="2000" dirty="0"/>
              <a:t>Authentification forte</a:t>
            </a:r>
          </a:p>
          <a:p>
            <a:pPr>
              <a:lnSpc>
                <a:spcPct val="150000"/>
              </a:lnSpc>
            </a:pPr>
            <a:r>
              <a:rPr lang="fr-FR" sz="2000" dirty="0"/>
              <a:t>Individuel</a:t>
            </a:r>
          </a:p>
          <a:p>
            <a:pPr>
              <a:lnSpc>
                <a:spcPct val="150000"/>
              </a:lnSpc>
            </a:pPr>
            <a:r>
              <a:rPr lang="fr-FR" sz="2000" dirty="0"/>
              <a:t>Equipe de soins : hôpital, centre de vaccination, dispensaire</a:t>
            </a:r>
            <a:endParaRPr lang="fr-FR" sz="500" dirty="0"/>
          </a:p>
          <a:p>
            <a:pPr>
              <a:lnSpc>
                <a:spcPct val="150000"/>
              </a:lnSpc>
            </a:pPr>
            <a:endParaRPr lang="fr-FR" sz="2000" dirty="0"/>
          </a:p>
        </p:txBody>
      </p:sp>
    </p:spTree>
    <p:extLst>
      <p:ext uri="{BB962C8B-B14F-4D97-AF65-F5344CB8AC3E}">
        <p14:creationId xmlns:p14="http://schemas.microsoft.com/office/powerpoint/2010/main" val="2804569171"/>
      </p:ext>
    </p:extLst>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eur droit 51"/>
          <p:cNvCxnSpPr/>
          <p:nvPr/>
        </p:nvCxnSpPr>
        <p:spPr bwMode="auto">
          <a:xfrm rot="5400000" flipV="1">
            <a:off x="4098114" y="5642894"/>
            <a:ext cx="881725" cy="5855"/>
          </a:xfrm>
          <a:prstGeom prst="line">
            <a:avLst/>
          </a:prstGeom>
          <a:noFill/>
          <a:ln w="22225" cap="flat" cmpd="sng" algn="ctr">
            <a:solidFill>
              <a:srgbClr val="104E80"/>
            </a:solidFill>
            <a:prstDash val="solid"/>
            <a:round/>
            <a:headEnd type="none" w="med" len="med"/>
            <a:tailEnd type="none" w="med" len="med"/>
          </a:ln>
          <a:effectLst/>
        </p:spPr>
      </p:cxnSp>
      <p:cxnSp>
        <p:nvCxnSpPr>
          <p:cNvPr id="47" name="Connecteur droit 46"/>
          <p:cNvCxnSpPr/>
          <p:nvPr/>
        </p:nvCxnSpPr>
        <p:spPr bwMode="auto">
          <a:xfrm flipV="1">
            <a:off x="2378236" y="2375071"/>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8" name="Connecteur droit 47"/>
          <p:cNvCxnSpPr/>
          <p:nvPr/>
        </p:nvCxnSpPr>
        <p:spPr bwMode="auto">
          <a:xfrm flipV="1">
            <a:off x="5937311" y="2369216"/>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9" name="Connecteur droit 48"/>
          <p:cNvCxnSpPr/>
          <p:nvPr/>
        </p:nvCxnSpPr>
        <p:spPr bwMode="auto">
          <a:xfrm flipV="1">
            <a:off x="5932429" y="4242742"/>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4" name="Connecteur droit 43"/>
          <p:cNvCxnSpPr/>
          <p:nvPr/>
        </p:nvCxnSpPr>
        <p:spPr bwMode="auto">
          <a:xfrm flipV="1">
            <a:off x="2266403" y="4161560"/>
            <a:ext cx="881725" cy="5855"/>
          </a:xfrm>
          <a:prstGeom prst="line">
            <a:avLst/>
          </a:prstGeom>
          <a:noFill/>
          <a:ln w="22225" cap="flat" cmpd="sng" algn="ctr">
            <a:solidFill>
              <a:srgbClr val="009F8D"/>
            </a:solidFill>
            <a:prstDash val="solid"/>
            <a:round/>
            <a:headEnd type="none" w="med" len="med"/>
            <a:tailEnd type="none" w="med" len="med"/>
          </a:ln>
          <a:effectLst/>
        </p:spPr>
      </p:cxnSp>
      <p:sp>
        <p:nvSpPr>
          <p:cNvPr id="27" name="Rectangle à coins arrondis 26"/>
          <p:cNvSpPr/>
          <p:nvPr/>
        </p:nvSpPr>
        <p:spPr bwMode="auto">
          <a:xfrm>
            <a:off x="3008684" y="1193096"/>
            <a:ext cx="3075484" cy="4197783"/>
          </a:xfrm>
          <a:prstGeom prst="roundRect">
            <a:avLst>
              <a:gd name="adj" fmla="val 10040"/>
            </a:avLst>
          </a:prstGeom>
          <a:solidFill>
            <a:srgbClr val="104E80"/>
          </a:solidFill>
          <a:ln w="38100" cap="flat" cmpd="sng" algn="ctr">
            <a:noFill/>
            <a:prstDash val="solid"/>
            <a:round/>
            <a:headEnd type="none" w="med" len="med"/>
            <a:tailEnd type="none" w="med" len="med"/>
          </a:ln>
          <a:effectLst>
            <a:outerShdw blurRad="50800" dist="38100" dir="2700000" sx="102000" sy="102000" algn="t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29" name="Rectangle 28"/>
          <p:cNvSpPr/>
          <p:nvPr/>
        </p:nvSpPr>
        <p:spPr bwMode="auto">
          <a:xfrm>
            <a:off x="3060049" y="4417272"/>
            <a:ext cx="2970000" cy="613567"/>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0" name="ZoneTexte 29"/>
          <p:cNvSpPr txBox="1"/>
          <p:nvPr/>
        </p:nvSpPr>
        <p:spPr>
          <a:xfrm>
            <a:off x="3804129" y="4443860"/>
            <a:ext cx="15689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800">
                <a:solidFill>
                  <a:srgbClr val="104E80"/>
                </a:solidFill>
              </a:rPr>
              <a:t>Partagé</a:t>
            </a:r>
          </a:p>
        </p:txBody>
      </p:sp>
      <p:grpSp>
        <p:nvGrpSpPr>
          <p:cNvPr id="31" name="Grouper 30"/>
          <p:cNvGrpSpPr/>
          <p:nvPr/>
        </p:nvGrpSpPr>
        <p:grpSpPr>
          <a:xfrm>
            <a:off x="3372081" y="4541868"/>
            <a:ext cx="326165" cy="324162"/>
            <a:chOff x="6124393" y="2653351"/>
            <a:chExt cx="4234531" cy="4208529"/>
          </a:xfrm>
        </p:grpSpPr>
        <p:sp>
          <p:nvSpPr>
            <p:cNvPr id="32" name="Rectangle 31"/>
            <p:cNvSpPr/>
            <p:nvPr/>
          </p:nvSpPr>
          <p:spPr bwMode="auto">
            <a:xfrm rot="1652434">
              <a:off x="7046470" y="5335205"/>
              <a:ext cx="2424384" cy="396000"/>
            </a:xfrm>
            <a:prstGeom prst="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3" name="Rectangle 32"/>
            <p:cNvSpPr/>
            <p:nvPr/>
          </p:nvSpPr>
          <p:spPr bwMode="auto">
            <a:xfrm rot="19946629">
              <a:off x="7092292" y="3806822"/>
              <a:ext cx="2424384" cy="396000"/>
            </a:xfrm>
            <a:prstGeom prst="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4" name="Ellipse 33"/>
            <p:cNvSpPr/>
            <p:nvPr/>
          </p:nvSpPr>
          <p:spPr bwMode="auto">
            <a:xfrm>
              <a:off x="6124393" y="4165078"/>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5" name="Ellipse 34"/>
            <p:cNvSpPr/>
            <p:nvPr/>
          </p:nvSpPr>
          <p:spPr bwMode="auto">
            <a:xfrm>
              <a:off x="9097576" y="2653351"/>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6" name="Ellipse 35"/>
            <p:cNvSpPr/>
            <p:nvPr/>
          </p:nvSpPr>
          <p:spPr bwMode="auto">
            <a:xfrm>
              <a:off x="9094600" y="5601880"/>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grpSp>
      <p:sp>
        <p:nvSpPr>
          <p:cNvPr id="2" name="Titre 1"/>
          <p:cNvSpPr>
            <a:spLocks noGrp="1"/>
          </p:cNvSpPr>
          <p:nvPr>
            <p:ph type="title"/>
          </p:nvPr>
        </p:nvSpPr>
        <p:spPr/>
        <p:txBody>
          <a:bodyPr/>
          <a:lstStyle/>
          <a:p>
            <a:pPr algn="ctr"/>
            <a:r>
              <a:rPr lang="fr-FR" sz="2800" dirty="0"/>
              <a:t>Administration directe de l’information factuelle</a:t>
            </a:r>
            <a:br>
              <a:rPr lang="fr-FR" sz="2800" dirty="0"/>
            </a:br>
            <a:r>
              <a:rPr lang="fr-FR" sz="2800" dirty="0"/>
              <a:t>dans un contenant d’information partagé</a:t>
            </a:r>
          </a:p>
        </p:txBody>
      </p:sp>
      <p:sp>
        <p:nvSpPr>
          <p:cNvPr id="10" name="ZoneTexte 9"/>
          <p:cNvSpPr txBox="1"/>
          <p:nvPr/>
        </p:nvSpPr>
        <p:spPr>
          <a:xfrm>
            <a:off x="3827810" y="1279025"/>
            <a:ext cx="123949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Vaccins</a:t>
            </a:r>
          </a:p>
        </p:txBody>
      </p:sp>
      <p:sp>
        <p:nvSpPr>
          <p:cNvPr id="11" name="ZoneTexte 10"/>
          <p:cNvSpPr txBox="1"/>
          <p:nvPr/>
        </p:nvSpPr>
        <p:spPr>
          <a:xfrm>
            <a:off x="3131840" y="3374655"/>
            <a:ext cx="2819101"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Diagnostic vaccinal</a:t>
            </a:r>
          </a:p>
          <a:p>
            <a:pPr marL="0" marR="0" lvl="0" indent="0" algn="ctr"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personnalisé</a:t>
            </a:r>
          </a:p>
        </p:txBody>
      </p:sp>
      <p:sp>
        <p:nvSpPr>
          <p:cNvPr id="12" name="ZoneTexte 11"/>
          <p:cNvSpPr txBox="1"/>
          <p:nvPr/>
        </p:nvSpPr>
        <p:spPr>
          <a:xfrm>
            <a:off x="3549085" y="2222527"/>
            <a:ext cx="172430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a:solidFill>
                  <a:schemeClr val="bg1"/>
                </a:solidFill>
              </a:rPr>
              <a:t>Profil santé</a:t>
            </a:r>
            <a:endParaRPr lang="fr-FR" sz="2400" dirty="0">
              <a:solidFill>
                <a:schemeClr val="bg1"/>
              </a:solidFill>
            </a:endParaRPr>
          </a:p>
        </p:txBody>
      </p:sp>
      <p:sp>
        <p:nvSpPr>
          <p:cNvPr id="14" name="Croix 13"/>
          <p:cNvSpPr/>
          <p:nvPr/>
        </p:nvSpPr>
        <p:spPr bwMode="auto">
          <a:xfrm>
            <a:off x="4308184" y="1862487"/>
            <a:ext cx="263816" cy="287999"/>
          </a:xfrm>
          <a:prstGeom prst="plus">
            <a:avLst>
              <a:gd name="adj" fmla="val 28567"/>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2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5" name="Flèche vers le bas 14"/>
          <p:cNvSpPr/>
          <p:nvPr/>
        </p:nvSpPr>
        <p:spPr bwMode="auto">
          <a:xfrm>
            <a:off x="4281843" y="2798591"/>
            <a:ext cx="360040" cy="576064"/>
          </a:xfrm>
          <a:prstGeom prst="downArrow">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7" name="Rectangle à coins arrondis 36"/>
          <p:cNvSpPr/>
          <p:nvPr/>
        </p:nvSpPr>
        <p:spPr bwMode="auto">
          <a:xfrm>
            <a:off x="467544" y="3734695"/>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9" name="ZoneTexte 18"/>
          <p:cNvSpPr txBox="1"/>
          <p:nvPr/>
        </p:nvSpPr>
        <p:spPr>
          <a:xfrm>
            <a:off x="845941" y="3927380"/>
            <a:ext cx="1205779"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Infirmier</a:t>
            </a:r>
          </a:p>
        </p:txBody>
      </p:sp>
      <p:grpSp>
        <p:nvGrpSpPr>
          <p:cNvPr id="4" name="Grouper 3"/>
          <p:cNvGrpSpPr/>
          <p:nvPr/>
        </p:nvGrpSpPr>
        <p:grpSpPr>
          <a:xfrm>
            <a:off x="467544" y="1951554"/>
            <a:ext cx="2003793" cy="847037"/>
            <a:chOff x="467544" y="1330494"/>
            <a:chExt cx="2003793" cy="847037"/>
          </a:xfrm>
        </p:grpSpPr>
        <p:sp>
          <p:nvSpPr>
            <p:cNvPr id="38" name="Rectangle à coins arrondis 37"/>
            <p:cNvSpPr/>
            <p:nvPr/>
          </p:nvSpPr>
          <p:spPr bwMode="auto">
            <a:xfrm>
              <a:off x="467544" y="1330494"/>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9" name="ZoneTexte 38"/>
            <p:cNvSpPr txBox="1"/>
            <p:nvPr/>
          </p:nvSpPr>
          <p:spPr>
            <a:xfrm>
              <a:off x="574914" y="1523179"/>
              <a:ext cx="1691489"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Pharmacien</a:t>
              </a:r>
            </a:p>
          </p:txBody>
        </p:sp>
      </p:grpSp>
      <p:grpSp>
        <p:nvGrpSpPr>
          <p:cNvPr id="8" name="Grouper 7"/>
          <p:cNvGrpSpPr/>
          <p:nvPr/>
        </p:nvGrpSpPr>
        <p:grpSpPr>
          <a:xfrm>
            <a:off x="6662415" y="3823529"/>
            <a:ext cx="1835561" cy="847037"/>
            <a:chOff x="619944" y="3662083"/>
            <a:chExt cx="1835561" cy="847037"/>
          </a:xfrm>
        </p:grpSpPr>
        <p:sp>
          <p:nvSpPr>
            <p:cNvPr id="40" name="Rectangle à coins arrondis 39"/>
            <p:cNvSpPr/>
            <p:nvPr/>
          </p:nvSpPr>
          <p:spPr bwMode="auto">
            <a:xfrm>
              <a:off x="619944" y="3662083"/>
              <a:ext cx="1835561"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41" name="ZoneTexte 40"/>
            <p:cNvSpPr txBox="1"/>
            <p:nvPr/>
          </p:nvSpPr>
          <p:spPr>
            <a:xfrm>
              <a:off x="646922" y="3854768"/>
              <a:ext cx="1802096"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Sage-femme</a:t>
              </a:r>
            </a:p>
          </p:txBody>
        </p:sp>
      </p:grpSp>
      <p:grpSp>
        <p:nvGrpSpPr>
          <p:cNvPr id="9" name="Grouper 8"/>
          <p:cNvGrpSpPr/>
          <p:nvPr/>
        </p:nvGrpSpPr>
        <p:grpSpPr>
          <a:xfrm>
            <a:off x="6662415" y="1951554"/>
            <a:ext cx="2003793" cy="847037"/>
            <a:chOff x="6662415" y="1330494"/>
            <a:chExt cx="2003793" cy="847037"/>
          </a:xfrm>
        </p:grpSpPr>
        <p:sp>
          <p:nvSpPr>
            <p:cNvPr id="42" name="Rectangle à coins arrondis 41"/>
            <p:cNvSpPr/>
            <p:nvPr/>
          </p:nvSpPr>
          <p:spPr bwMode="auto">
            <a:xfrm>
              <a:off x="6662415" y="1330494"/>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43" name="ZoneTexte 42"/>
            <p:cNvSpPr txBox="1"/>
            <p:nvPr/>
          </p:nvSpPr>
          <p:spPr>
            <a:xfrm>
              <a:off x="6956421" y="1523179"/>
              <a:ext cx="1251051"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Médecin</a:t>
              </a:r>
            </a:p>
          </p:txBody>
        </p:sp>
      </p:grpSp>
      <p:sp>
        <p:nvSpPr>
          <p:cNvPr id="51" name="Rectangle à coins arrondis 50"/>
          <p:cNvSpPr/>
          <p:nvPr/>
        </p:nvSpPr>
        <p:spPr bwMode="auto">
          <a:xfrm>
            <a:off x="3549085" y="5822323"/>
            <a:ext cx="2003793" cy="847037"/>
          </a:xfrm>
          <a:prstGeom prst="round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50" name="ZoneTexte 49"/>
          <p:cNvSpPr txBox="1"/>
          <p:nvPr/>
        </p:nvSpPr>
        <p:spPr>
          <a:xfrm>
            <a:off x="3923928" y="6050378"/>
            <a:ext cx="122822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Citoyen</a:t>
            </a:r>
          </a:p>
        </p:txBody>
      </p:sp>
    </p:spTree>
    <p:extLst>
      <p:ext uri="{BB962C8B-B14F-4D97-AF65-F5344CB8AC3E}">
        <p14:creationId xmlns:p14="http://schemas.microsoft.com/office/powerpoint/2010/main" val="24124877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6F35-4601-784E-9AA0-B4FC14E9A241}"/>
              </a:ext>
            </a:extLst>
          </p:cNvPr>
          <p:cNvSpPr>
            <a:spLocks noGrp="1"/>
          </p:cNvSpPr>
          <p:nvPr>
            <p:ph type="title"/>
          </p:nvPr>
        </p:nvSpPr>
        <p:spPr>
          <a:xfrm>
            <a:off x="252413" y="144462"/>
            <a:ext cx="8568059" cy="998537"/>
          </a:xfrm>
        </p:spPr>
        <p:txBody>
          <a:bodyPr/>
          <a:lstStyle/>
          <a:p>
            <a:r>
              <a:rPr lang="fr-FR" sz="3200" dirty="0"/>
              <a:t>Secrétariat d’accueil : enregistrement du dossier vaccinal professionnel</a:t>
            </a:r>
          </a:p>
        </p:txBody>
      </p:sp>
      <p:pic>
        <p:nvPicPr>
          <p:cNvPr id="4" name="Image 3">
            <a:extLst>
              <a:ext uri="{FF2B5EF4-FFF2-40B4-BE49-F238E27FC236}">
                <a16:creationId xmlns:a16="http://schemas.microsoft.com/office/drawing/2014/main" id="{273CBB60-A945-6647-B6C0-73446B4C438D}"/>
              </a:ext>
            </a:extLst>
          </p:cNvPr>
          <p:cNvPicPr>
            <a:picLocks noChangeAspect="1"/>
          </p:cNvPicPr>
          <p:nvPr/>
        </p:nvPicPr>
        <p:blipFill>
          <a:blip r:embed="rId2"/>
          <a:stretch>
            <a:fillRect/>
          </a:stretch>
        </p:blipFill>
        <p:spPr>
          <a:xfrm>
            <a:off x="1154572" y="1224136"/>
            <a:ext cx="6729796" cy="5661248"/>
          </a:xfrm>
          <a:prstGeom prst="rect">
            <a:avLst/>
          </a:prstGeom>
        </p:spPr>
      </p:pic>
    </p:spTree>
    <p:extLst>
      <p:ext uri="{BB962C8B-B14F-4D97-AF65-F5344CB8AC3E}">
        <p14:creationId xmlns:p14="http://schemas.microsoft.com/office/powerpoint/2010/main" val="626632471"/>
      </p:ext>
    </p:extLst>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6F35-4601-784E-9AA0-B4FC14E9A241}"/>
              </a:ext>
            </a:extLst>
          </p:cNvPr>
          <p:cNvSpPr>
            <a:spLocks noGrp="1"/>
          </p:cNvSpPr>
          <p:nvPr>
            <p:ph type="title"/>
          </p:nvPr>
        </p:nvSpPr>
        <p:spPr>
          <a:xfrm>
            <a:off x="252413" y="144462"/>
            <a:ext cx="8568059" cy="998537"/>
          </a:xfrm>
        </p:spPr>
        <p:txBody>
          <a:bodyPr/>
          <a:lstStyle/>
          <a:p>
            <a:r>
              <a:rPr lang="fr-FR" sz="3200" dirty="0"/>
              <a:t>Poste de vaccination :</a:t>
            </a:r>
            <a:br>
              <a:rPr lang="fr-FR" sz="3200" dirty="0"/>
            </a:br>
            <a:r>
              <a:rPr lang="fr-FR" sz="3200" dirty="0"/>
              <a:t>le vaccinateur ouvre le dossier vaccinal</a:t>
            </a:r>
          </a:p>
        </p:txBody>
      </p:sp>
      <p:pic>
        <p:nvPicPr>
          <p:cNvPr id="5" name="Image 4">
            <a:extLst>
              <a:ext uri="{FF2B5EF4-FFF2-40B4-BE49-F238E27FC236}">
                <a16:creationId xmlns:a16="http://schemas.microsoft.com/office/drawing/2014/main" id="{84ABBB99-8E63-954A-8E12-E7A6E96AD3C8}"/>
              </a:ext>
            </a:extLst>
          </p:cNvPr>
          <p:cNvPicPr>
            <a:picLocks noChangeAspect="1"/>
          </p:cNvPicPr>
          <p:nvPr/>
        </p:nvPicPr>
        <p:blipFill rotWithShape="1">
          <a:blip r:embed="rId2"/>
          <a:srcRect l="2193" t="63057" r="6298"/>
          <a:stretch/>
        </p:blipFill>
        <p:spPr>
          <a:xfrm>
            <a:off x="33848" y="2276872"/>
            <a:ext cx="9011116" cy="2016224"/>
          </a:xfrm>
          <a:prstGeom prst="rect">
            <a:avLst/>
          </a:prstGeom>
        </p:spPr>
      </p:pic>
    </p:spTree>
    <p:extLst>
      <p:ext uri="{BB962C8B-B14F-4D97-AF65-F5344CB8AC3E}">
        <p14:creationId xmlns:p14="http://schemas.microsoft.com/office/powerpoint/2010/main" val="2259788709"/>
      </p:ext>
    </p:extLst>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2A243-EB08-C24B-B823-5397F67B6BF2}"/>
              </a:ext>
            </a:extLst>
          </p:cNvPr>
          <p:cNvSpPr>
            <a:spLocks noGrp="1"/>
          </p:cNvSpPr>
          <p:nvPr>
            <p:ph type="title"/>
          </p:nvPr>
        </p:nvSpPr>
        <p:spPr>
          <a:xfrm>
            <a:off x="252412" y="144463"/>
            <a:ext cx="8784084" cy="908050"/>
          </a:xfrm>
        </p:spPr>
        <p:txBody>
          <a:bodyPr/>
          <a:lstStyle/>
          <a:p>
            <a:r>
              <a:rPr lang="fr-FR" sz="3100" dirty="0"/>
              <a:t>Poste de vaccination : questionnaire </a:t>
            </a:r>
            <a:r>
              <a:rPr lang="fr-FR" sz="3100" dirty="0" err="1"/>
              <a:t>prévaccinal</a:t>
            </a:r>
            <a:endParaRPr lang="fr-FR" sz="3100" dirty="0"/>
          </a:p>
        </p:txBody>
      </p:sp>
      <p:pic>
        <p:nvPicPr>
          <p:cNvPr id="5" name="Image 4" descr="Une image contenant texte&#10;&#10;Description générée automatiquement">
            <a:extLst>
              <a:ext uri="{FF2B5EF4-FFF2-40B4-BE49-F238E27FC236}">
                <a16:creationId xmlns:a16="http://schemas.microsoft.com/office/drawing/2014/main" id="{4B831409-7DA3-4144-86D8-95B20E1EA549}"/>
              </a:ext>
            </a:extLst>
          </p:cNvPr>
          <p:cNvPicPr>
            <a:picLocks noChangeAspect="1"/>
          </p:cNvPicPr>
          <p:nvPr/>
        </p:nvPicPr>
        <p:blipFill>
          <a:blip r:embed="rId2"/>
          <a:stretch>
            <a:fillRect/>
          </a:stretch>
        </p:blipFill>
        <p:spPr>
          <a:xfrm>
            <a:off x="0" y="1639482"/>
            <a:ext cx="9144000" cy="3579036"/>
          </a:xfrm>
          <a:prstGeom prst="rect">
            <a:avLst/>
          </a:prstGeom>
        </p:spPr>
      </p:pic>
    </p:spTree>
    <p:extLst>
      <p:ext uri="{BB962C8B-B14F-4D97-AF65-F5344CB8AC3E}">
        <p14:creationId xmlns:p14="http://schemas.microsoft.com/office/powerpoint/2010/main" val="3546101958"/>
      </p:ext>
    </p:extLst>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235DE-FFC7-874F-AA51-492919F1F30E}"/>
              </a:ext>
            </a:extLst>
          </p:cNvPr>
          <p:cNvSpPr>
            <a:spLocks noGrp="1"/>
          </p:cNvSpPr>
          <p:nvPr>
            <p:ph type="title"/>
          </p:nvPr>
        </p:nvSpPr>
        <p:spPr>
          <a:xfrm>
            <a:off x="252413" y="44624"/>
            <a:ext cx="8642350" cy="908050"/>
          </a:xfrm>
        </p:spPr>
        <p:txBody>
          <a:bodyPr/>
          <a:lstStyle/>
          <a:p>
            <a:r>
              <a:rPr lang="fr-FR" sz="3200" dirty="0"/>
              <a:t>Poste de vaccination : vérification éligibilité</a:t>
            </a:r>
          </a:p>
        </p:txBody>
      </p:sp>
      <p:pic>
        <p:nvPicPr>
          <p:cNvPr id="5" name="Image 4" descr="Une image contenant table&#10;&#10;Description générée automatiquement">
            <a:extLst>
              <a:ext uri="{FF2B5EF4-FFF2-40B4-BE49-F238E27FC236}">
                <a16:creationId xmlns:a16="http://schemas.microsoft.com/office/drawing/2014/main" id="{42B9E77E-CC93-1A40-8830-73F8E0E3AE89}"/>
              </a:ext>
            </a:extLst>
          </p:cNvPr>
          <p:cNvPicPr>
            <a:picLocks noChangeAspect="1"/>
          </p:cNvPicPr>
          <p:nvPr/>
        </p:nvPicPr>
        <p:blipFill>
          <a:blip r:embed="rId2"/>
          <a:stretch>
            <a:fillRect/>
          </a:stretch>
        </p:blipFill>
        <p:spPr>
          <a:xfrm>
            <a:off x="36512" y="1024826"/>
            <a:ext cx="9144000" cy="5788550"/>
          </a:xfrm>
          <a:prstGeom prst="rect">
            <a:avLst/>
          </a:prstGeom>
        </p:spPr>
      </p:pic>
    </p:spTree>
    <p:extLst>
      <p:ext uri="{BB962C8B-B14F-4D97-AF65-F5344CB8AC3E}">
        <p14:creationId xmlns:p14="http://schemas.microsoft.com/office/powerpoint/2010/main" val="2330427955"/>
      </p:ext>
    </p:extLst>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C1B8E33-4200-CD4C-B526-422D0EEA7A29}"/>
              </a:ext>
            </a:extLst>
          </p:cNvPr>
          <p:cNvSpPr>
            <a:spLocks noGrp="1"/>
          </p:cNvSpPr>
          <p:nvPr>
            <p:ph type="title"/>
          </p:nvPr>
        </p:nvSpPr>
        <p:spPr>
          <a:xfrm>
            <a:off x="252413" y="44624"/>
            <a:ext cx="8642350" cy="908050"/>
          </a:xfrm>
        </p:spPr>
        <p:txBody>
          <a:bodyPr/>
          <a:lstStyle/>
          <a:p>
            <a:r>
              <a:rPr lang="fr-FR" sz="3200" dirty="0"/>
              <a:t>Poste de vaccination : vérification éligibilité</a:t>
            </a:r>
          </a:p>
        </p:txBody>
      </p:sp>
      <p:pic>
        <p:nvPicPr>
          <p:cNvPr id="5" name="Image 4" descr="Une image contenant texte&#10;&#10;Description générée automatiquement">
            <a:extLst>
              <a:ext uri="{FF2B5EF4-FFF2-40B4-BE49-F238E27FC236}">
                <a16:creationId xmlns:a16="http://schemas.microsoft.com/office/drawing/2014/main" id="{020FC200-596B-E748-816C-171BFD42B9F5}"/>
              </a:ext>
            </a:extLst>
          </p:cNvPr>
          <p:cNvPicPr>
            <a:picLocks noChangeAspect="1"/>
          </p:cNvPicPr>
          <p:nvPr/>
        </p:nvPicPr>
        <p:blipFill>
          <a:blip r:embed="rId2"/>
          <a:stretch>
            <a:fillRect/>
          </a:stretch>
        </p:blipFill>
        <p:spPr>
          <a:xfrm>
            <a:off x="899592" y="836712"/>
            <a:ext cx="6336704" cy="5996164"/>
          </a:xfrm>
          <a:prstGeom prst="rect">
            <a:avLst/>
          </a:prstGeom>
        </p:spPr>
      </p:pic>
    </p:spTree>
    <p:extLst>
      <p:ext uri="{BB962C8B-B14F-4D97-AF65-F5344CB8AC3E}">
        <p14:creationId xmlns:p14="http://schemas.microsoft.com/office/powerpoint/2010/main" val="1224356295"/>
      </p:ext>
    </p:extLst>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073E2A-BC1A-4040-8FCB-F2EBB52F04A4}"/>
              </a:ext>
            </a:extLst>
          </p:cNvPr>
          <p:cNvPicPr>
            <a:picLocks noChangeAspect="1"/>
          </p:cNvPicPr>
          <p:nvPr/>
        </p:nvPicPr>
        <p:blipFill>
          <a:blip r:embed="rId2"/>
          <a:stretch>
            <a:fillRect/>
          </a:stretch>
        </p:blipFill>
        <p:spPr>
          <a:xfrm>
            <a:off x="0" y="1481058"/>
            <a:ext cx="9144000" cy="5188302"/>
          </a:xfrm>
          <a:prstGeom prst="rect">
            <a:avLst/>
          </a:prstGeom>
        </p:spPr>
      </p:pic>
      <p:sp>
        <p:nvSpPr>
          <p:cNvPr id="2" name="Titre 1">
            <a:extLst>
              <a:ext uri="{FF2B5EF4-FFF2-40B4-BE49-F238E27FC236}">
                <a16:creationId xmlns:a16="http://schemas.microsoft.com/office/drawing/2014/main" id="{E2ACE26C-E922-FC49-B3F3-C7F7888DB951}"/>
              </a:ext>
            </a:extLst>
          </p:cNvPr>
          <p:cNvSpPr>
            <a:spLocks noGrp="1"/>
          </p:cNvSpPr>
          <p:nvPr>
            <p:ph type="title"/>
          </p:nvPr>
        </p:nvSpPr>
        <p:spPr>
          <a:xfrm>
            <a:off x="252413" y="116632"/>
            <a:ext cx="8642350" cy="1152128"/>
          </a:xfrm>
        </p:spPr>
        <p:txBody>
          <a:bodyPr/>
          <a:lstStyle/>
          <a:p>
            <a:r>
              <a:rPr lang="fr-FR" sz="3200" dirty="0"/>
              <a:t>Poste de vaccination :</a:t>
            </a:r>
            <a:br>
              <a:rPr lang="fr-FR" sz="3200" dirty="0"/>
            </a:br>
            <a:r>
              <a:rPr lang="fr-FR" sz="3200" dirty="0"/>
              <a:t>enregistrement de l’acte vaccinal</a:t>
            </a:r>
          </a:p>
        </p:txBody>
      </p:sp>
    </p:spTree>
    <p:extLst>
      <p:ext uri="{BB962C8B-B14F-4D97-AF65-F5344CB8AC3E}">
        <p14:creationId xmlns:p14="http://schemas.microsoft.com/office/powerpoint/2010/main" val="3033887812"/>
      </p:ext>
    </p:extLst>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ACE26C-E922-FC49-B3F3-C7F7888DB951}"/>
              </a:ext>
            </a:extLst>
          </p:cNvPr>
          <p:cNvSpPr>
            <a:spLocks noGrp="1"/>
          </p:cNvSpPr>
          <p:nvPr>
            <p:ph type="title"/>
          </p:nvPr>
        </p:nvSpPr>
        <p:spPr>
          <a:xfrm>
            <a:off x="252413" y="144462"/>
            <a:ext cx="8642350" cy="1052289"/>
          </a:xfrm>
        </p:spPr>
        <p:txBody>
          <a:bodyPr/>
          <a:lstStyle/>
          <a:p>
            <a:r>
              <a:rPr lang="fr-FR" sz="3200" dirty="0"/>
              <a:t>Poste de vaccination : </a:t>
            </a:r>
            <a:br>
              <a:rPr lang="fr-FR" sz="3200" dirty="0"/>
            </a:br>
            <a:r>
              <a:rPr lang="fr-FR" sz="3200" dirty="0"/>
              <a:t>enregistrement de l’acte vaccinal</a:t>
            </a:r>
          </a:p>
        </p:txBody>
      </p:sp>
      <p:pic>
        <p:nvPicPr>
          <p:cNvPr id="7" name="Image 6" descr="Une image contenant texte&#10;&#10;Description générée automatiquement">
            <a:extLst>
              <a:ext uri="{FF2B5EF4-FFF2-40B4-BE49-F238E27FC236}">
                <a16:creationId xmlns:a16="http://schemas.microsoft.com/office/drawing/2014/main" id="{C8A51905-1BB6-C345-9CBF-3037F300DDFE}"/>
              </a:ext>
            </a:extLst>
          </p:cNvPr>
          <p:cNvPicPr>
            <a:picLocks noChangeAspect="1"/>
          </p:cNvPicPr>
          <p:nvPr/>
        </p:nvPicPr>
        <p:blipFill>
          <a:blip r:embed="rId2"/>
          <a:stretch>
            <a:fillRect/>
          </a:stretch>
        </p:blipFill>
        <p:spPr>
          <a:xfrm>
            <a:off x="0" y="1340768"/>
            <a:ext cx="9144000" cy="5280907"/>
          </a:xfrm>
          <a:prstGeom prst="rect">
            <a:avLst/>
          </a:prstGeom>
        </p:spPr>
      </p:pic>
      <p:sp>
        <p:nvSpPr>
          <p:cNvPr id="8" name="ZoneTexte 7">
            <a:extLst>
              <a:ext uri="{FF2B5EF4-FFF2-40B4-BE49-F238E27FC236}">
                <a16:creationId xmlns:a16="http://schemas.microsoft.com/office/drawing/2014/main" id="{44226487-159D-474E-90C8-0AAD1EE81825}"/>
              </a:ext>
            </a:extLst>
          </p:cNvPr>
          <p:cNvSpPr txBox="1"/>
          <p:nvPr/>
        </p:nvSpPr>
        <p:spPr>
          <a:xfrm>
            <a:off x="7740352" y="1687"/>
            <a:ext cx="1428596" cy="369332"/>
          </a:xfrm>
          <a:prstGeom prst="rect">
            <a:avLst/>
          </a:prstGeom>
          <a:solidFill>
            <a:schemeClr val="accent5">
              <a:lumMod val="75000"/>
            </a:schemeClr>
          </a:solidFill>
        </p:spPr>
        <p:txBody>
          <a:bodyPr wrap="none" rtlCol="0">
            <a:spAutoFit/>
          </a:bodyPr>
          <a:lstStyle/>
          <a:p>
            <a:pPr>
              <a:buNone/>
            </a:pPr>
            <a:r>
              <a:rPr lang="fr-FR" sz="1800" dirty="0">
                <a:solidFill>
                  <a:schemeClr val="bg1"/>
                </a:solidFill>
              </a:rPr>
              <a:t>Cas général</a:t>
            </a:r>
          </a:p>
        </p:txBody>
      </p:sp>
    </p:spTree>
    <p:extLst>
      <p:ext uri="{BB962C8B-B14F-4D97-AF65-F5344CB8AC3E}">
        <p14:creationId xmlns:p14="http://schemas.microsoft.com/office/powerpoint/2010/main" val="1294158270"/>
      </p:ext>
    </p:extLst>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3" descr="Imag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2" y="260648"/>
            <a:ext cx="3856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creenRecording_11-08-2017 10_4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4735" y="0"/>
            <a:ext cx="3857625" cy="6858000"/>
          </a:xfrm>
          <a:prstGeom prst="rect">
            <a:avLst/>
          </a:prstGeom>
        </p:spPr>
      </p:pic>
      <p:sp>
        <p:nvSpPr>
          <p:cNvPr id="5" name="ZoneTexte 4">
            <a:extLst>
              <a:ext uri="{FF2B5EF4-FFF2-40B4-BE49-F238E27FC236}">
                <a16:creationId xmlns:a16="http://schemas.microsoft.com/office/drawing/2014/main" id="{DA8670A8-5926-394E-A53D-85BA22135B41}"/>
              </a:ext>
            </a:extLst>
          </p:cNvPr>
          <p:cNvSpPr txBox="1"/>
          <p:nvPr/>
        </p:nvSpPr>
        <p:spPr>
          <a:xfrm>
            <a:off x="7812360" y="-27384"/>
            <a:ext cx="1331640" cy="646331"/>
          </a:xfrm>
          <a:prstGeom prst="rect">
            <a:avLst/>
          </a:prstGeom>
          <a:solidFill>
            <a:schemeClr val="accent5">
              <a:lumMod val="75000"/>
            </a:schemeClr>
          </a:solidFill>
        </p:spPr>
        <p:txBody>
          <a:bodyPr wrap="square" rtlCol="0">
            <a:spAutoFit/>
          </a:bodyPr>
          <a:lstStyle/>
          <a:p>
            <a:pPr algn="ctr">
              <a:buNone/>
            </a:pPr>
            <a:r>
              <a:rPr lang="fr-FR" sz="1800" dirty="0">
                <a:solidFill>
                  <a:schemeClr val="bg1"/>
                </a:solidFill>
              </a:rPr>
              <a:t>App mobile pro</a:t>
            </a:r>
          </a:p>
        </p:txBody>
      </p:sp>
      <p:sp>
        <p:nvSpPr>
          <p:cNvPr id="3" name="ZoneTexte 2">
            <a:extLst>
              <a:ext uri="{FF2B5EF4-FFF2-40B4-BE49-F238E27FC236}">
                <a16:creationId xmlns:a16="http://schemas.microsoft.com/office/drawing/2014/main" id="{7D5E8F96-3CFE-C443-963A-0CD09265ECC1}"/>
              </a:ext>
            </a:extLst>
          </p:cNvPr>
          <p:cNvSpPr txBox="1"/>
          <p:nvPr/>
        </p:nvSpPr>
        <p:spPr>
          <a:xfrm>
            <a:off x="755576" y="519063"/>
            <a:ext cx="2428870" cy="461665"/>
          </a:xfrm>
          <a:prstGeom prst="rect">
            <a:avLst/>
          </a:prstGeom>
          <a:noFill/>
        </p:spPr>
        <p:txBody>
          <a:bodyPr wrap="none" rtlCol="0">
            <a:spAutoFit/>
          </a:bodyPr>
          <a:lstStyle/>
          <a:p>
            <a:pPr>
              <a:buNone/>
            </a:pPr>
            <a:r>
              <a:rPr lang="fr-FR" sz="2400" dirty="0">
                <a:solidFill>
                  <a:schemeClr val="bg1"/>
                </a:solidFill>
              </a:rPr>
              <a:t>Appli mobile Pro</a:t>
            </a:r>
          </a:p>
        </p:txBody>
      </p:sp>
    </p:spTree>
    <p:extLst>
      <p:ext uri="{BB962C8B-B14F-4D97-AF65-F5344CB8AC3E}">
        <p14:creationId xmlns:p14="http://schemas.microsoft.com/office/powerpoint/2010/main" val="3927560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AC692D2-7B6B-FA40-852E-447A54252EA8}"/>
              </a:ext>
            </a:extLst>
          </p:cNvPr>
          <p:cNvSpPr>
            <a:spLocks noGrp="1"/>
          </p:cNvSpPr>
          <p:nvPr>
            <p:ph type="ctrTitle"/>
          </p:nvPr>
        </p:nvSpPr>
        <p:spPr/>
        <p:txBody>
          <a:bodyPr/>
          <a:lstStyle/>
          <a:p>
            <a:r>
              <a:rPr lang="fr-FR" dirty="0">
                <a:solidFill>
                  <a:srgbClr val="0E4F80"/>
                </a:solidFill>
              </a:rPr>
              <a:t>Information de la personne vaccinée</a:t>
            </a:r>
          </a:p>
        </p:txBody>
      </p:sp>
      <p:sp>
        <p:nvSpPr>
          <p:cNvPr id="5" name="Sous-titre 4">
            <a:extLst>
              <a:ext uri="{FF2B5EF4-FFF2-40B4-BE49-F238E27FC236}">
                <a16:creationId xmlns:a16="http://schemas.microsoft.com/office/drawing/2014/main" id="{8EE5D4C2-6351-C94D-8FB2-3936D393293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651448190"/>
      </p:ext>
    </p:extLst>
  </p:cSld>
  <p:clrMapOvr>
    <a:masterClrMapping/>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téléphone&#10;&#10;Description générée automatiquement">
            <a:extLst>
              <a:ext uri="{FF2B5EF4-FFF2-40B4-BE49-F238E27FC236}">
                <a16:creationId xmlns:a16="http://schemas.microsoft.com/office/drawing/2014/main" id="{0449B069-0E81-7840-B4A1-24EAB48FE305}"/>
              </a:ext>
            </a:extLst>
          </p:cNvPr>
          <p:cNvPicPr>
            <a:picLocks noChangeAspect="1"/>
          </p:cNvPicPr>
          <p:nvPr/>
        </p:nvPicPr>
        <p:blipFill>
          <a:blip r:embed="rId2"/>
          <a:stretch>
            <a:fillRect/>
          </a:stretch>
        </p:blipFill>
        <p:spPr>
          <a:xfrm>
            <a:off x="1043197" y="0"/>
            <a:ext cx="3168763" cy="6858000"/>
          </a:xfrm>
          <a:prstGeom prst="rect">
            <a:avLst/>
          </a:prstGeom>
        </p:spPr>
      </p:pic>
      <p:pic>
        <p:nvPicPr>
          <p:cNvPr id="7" name="Image 6" descr="Une image contenant moniteur, téléphone&#10;&#10;Description générée automatiquement">
            <a:extLst>
              <a:ext uri="{FF2B5EF4-FFF2-40B4-BE49-F238E27FC236}">
                <a16:creationId xmlns:a16="http://schemas.microsoft.com/office/drawing/2014/main" id="{FA60DA67-94D0-0C46-B099-448E3EE4F35B}"/>
              </a:ext>
            </a:extLst>
          </p:cNvPr>
          <p:cNvPicPr>
            <a:picLocks noChangeAspect="1"/>
          </p:cNvPicPr>
          <p:nvPr/>
        </p:nvPicPr>
        <p:blipFill>
          <a:blip r:embed="rId3"/>
          <a:stretch>
            <a:fillRect/>
          </a:stretch>
        </p:blipFill>
        <p:spPr>
          <a:xfrm>
            <a:off x="4931629" y="0"/>
            <a:ext cx="3168763" cy="6858000"/>
          </a:xfrm>
          <a:prstGeom prst="rect">
            <a:avLst/>
          </a:prstGeom>
        </p:spPr>
      </p:pic>
    </p:spTree>
    <p:extLst>
      <p:ext uri="{BB962C8B-B14F-4D97-AF65-F5344CB8AC3E}">
        <p14:creationId xmlns:p14="http://schemas.microsoft.com/office/powerpoint/2010/main" val="4118305081"/>
      </p:ext>
    </p:extLst>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B3999-DAC0-6B4B-A6D9-4B7985C4D4C5}"/>
              </a:ext>
            </a:extLst>
          </p:cNvPr>
          <p:cNvSpPr>
            <a:spLocks noGrp="1"/>
          </p:cNvSpPr>
          <p:nvPr>
            <p:ph type="title"/>
          </p:nvPr>
        </p:nvSpPr>
        <p:spPr>
          <a:xfrm>
            <a:off x="197514" y="116632"/>
            <a:ext cx="8642350" cy="908050"/>
          </a:xfrm>
        </p:spPr>
        <p:txBody>
          <a:bodyPr/>
          <a:lstStyle/>
          <a:p>
            <a:pPr algn="ctr"/>
            <a:r>
              <a:rPr lang="fr-FR" sz="3200" dirty="0">
                <a:ea typeface="ＭＳ Ｐゴシック" panose="020B0600070205080204" pitchFamily="34" charset="-128"/>
              </a:rPr>
              <a:t>Nomenclature unifiée des vaccins</a:t>
            </a:r>
          </a:p>
        </p:txBody>
      </p:sp>
      <p:sp>
        <p:nvSpPr>
          <p:cNvPr id="3" name="Espace réservé du contenu 2">
            <a:extLst>
              <a:ext uri="{FF2B5EF4-FFF2-40B4-BE49-F238E27FC236}">
                <a16:creationId xmlns:a16="http://schemas.microsoft.com/office/drawing/2014/main" id="{D9989D67-A297-4544-9BE8-D5A98E92992C}"/>
              </a:ext>
            </a:extLst>
          </p:cNvPr>
          <p:cNvSpPr>
            <a:spLocks noGrp="1"/>
          </p:cNvSpPr>
          <p:nvPr>
            <p:ph idx="1"/>
          </p:nvPr>
        </p:nvSpPr>
        <p:spPr>
          <a:xfrm>
            <a:off x="251520" y="965674"/>
            <a:ext cx="8676456" cy="5559670"/>
          </a:xfrm>
        </p:spPr>
        <p:txBody>
          <a:bodyPr/>
          <a:lstStyle/>
          <a:p>
            <a:pPr>
              <a:lnSpc>
                <a:spcPts val="3540"/>
              </a:lnSpc>
              <a:spcBef>
                <a:spcPts val="0"/>
              </a:spcBef>
            </a:pPr>
            <a:r>
              <a:rPr lang="fr-FR" sz="2000" dirty="0"/>
              <a:t>Inclut</a:t>
            </a:r>
          </a:p>
          <a:p>
            <a:pPr lvl="1">
              <a:lnSpc>
                <a:spcPts val="3540"/>
              </a:lnSpc>
              <a:spcBef>
                <a:spcPts val="0"/>
              </a:spcBef>
            </a:pPr>
            <a:r>
              <a:rPr lang="fr-FR" sz="1800" dirty="0"/>
              <a:t> Vaccins actifs et inactifs de tous les pays</a:t>
            </a:r>
          </a:p>
          <a:p>
            <a:pPr lvl="1">
              <a:lnSpc>
                <a:spcPts val="3540"/>
              </a:lnSpc>
              <a:spcBef>
                <a:spcPts val="0"/>
              </a:spcBef>
            </a:pPr>
            <a:r>
              <a:rPr lang="fr-FR" sz="1800" dirty="0"/>
              <a:t> Noms commerciaux, de valences ou de maladies :</a:t>
            </a:r>
            <a:br>
              <a:rPr lang="fr-FR" sz="1800" dirty="0"/>
            </a:br>
            <a:r>
              <a:rPr lang="fr-FR" sz="1800" dirty="0" err="1"/>
              <a:t>Neisvac</a:t>
            </a:r>
            <a:r>
              <a:rPr lang="fr-FR" sz="1800" dirty="0"/>
              <a:t>, </a:t>
            </a:r>
            <a:r>
              <a:rPr lang="fr-FR" sz="1800" dirty="0" err="1"/>
              <a:t>Pentacoq</a:t>
            </a:r>
            <a:r>
              <a:rPr lang="fr-FR" sz="1800" dirty="0"/>
              <a:t>, DTC, </a:t>
            </a:r>
            <a:r>
              <a:rPr lang="fr-FR" sz="1800" dirty="0" err="1"/>
              <a:t>DTCaP</a:t>
            </a:r>
            <a:r>
              <a:rPr lang="fr-FR" sz="1800" dirty="0"/>
              <a:t>, grippe…</a:t>
            </a:r>
          </a:p>
          <a:p>
            <a:pPr lvl="1">
              <a:lnSpc>
                <a:spcPct val="50000"/>
              </a:lnSpc>
              <a:spcBef>
                <a:spcPts val="0"/>
              </a:spcBef>
            </a:pPr>
            <a:endParaRPr lang="fr-FR" sz="1800" dirty="0"/>
          </a:p>
          <a:p>
            <a:pPr>
              <a:lnSpc>
                <a:spcPts val="3540"/>
              </a:lnSpc>
              <a:spcBef>
                <a:spcPts val="0"/>
              </a:spcBef>
            </a:pPr>
            <a:r>
              <a:rPr lang="fr-FR" sz="2000" dirty="0"/>
              <a:t>Structuration</a:t>
            </a:r>
          </a:p>
          <a:p>
            <a:pPr lvl="1">
              <a:lnSpc>
                <a:spcPts val="3540"/>
              </a:lnSpc>
              <a:spcBef>
                <a:spcPts val="0"/>
              </a:spcBef>
            </a:pPr>
            <a:r>
              <a:rPr lang="fr-FR" sz="1800" dirty="0"/>
              <a:t>Multi-langues et multi-pays</a:t>
            </a:r>
          </a:p>
          <a:p>
            <a:pPr lvl="1">
              <a:lnSpc>
                <a:spcPts val="3540"/>
              </a:lnSpc>
              <a:spcBef>
                <a:spcPts val="0"/>
              </a:spcBef>
            </a:pPr>
            <a:r>
              <a:rPr lang="fr-FR" sz="1800" dirty="0"/>
              <a:t>Inclut toutes les dénominations existantes : ex. </a:t>
            </a:r>
            <a:r>
              <a:rPr lang="fr-FR" sz="1800" dirty="0" err="1"/>
              <a:t>Boostrixtetra</a:t>
            </a:r>
            <a:r>
              <a:rPr lang="fr-FR" sz="1800" dirty="0"/>
              <a:t> (France), </a:t>
            </a:r>
            <a:r>
              <a:rPr lang="fr-FR" sz="1800" dirty="0" err="1"/>
              <a:t>Boostrixpolio</a:t>
            </a:r>
            <a:r>
              <a:rPr lang="fr-FR" sz="1800" dirty="0"/>
              <a:t> (Belgique) ou </a:t>
            </a:r>
            <a:r>
              <a:rPr lang="fr-FR" sz="1800" dirty="0" err="1"/>
              <a:t>Polioboostrix</a:t>
            </a:r>
            <a:r>
              <a:rPr lang="fr-FR" sz="1800" dirty="0"/>
              <a:t> (Italie) = un seul et même vaccin</a:t>
            </a:r>
          </a:p>
          <a:p>
            <a:pPr lvl="1">
              <a:lnSpc>
                <a:spcPts val="3540"/>
              </a:lnSpc>
              <a:spcBef>
                <a:spcPts val="0"/>
              </a:spcBef>
            </a:pPr>
            <a:r>
              <a:rPr lang="fr-FR" sz="1800" dirty="0"/>
              <a:t>Composants par type (antigène, adjuvant, excipient, conservateur, trace…)</a:t>
            </a:r>
          </a:p>
          <a:p>
            <a:pPr lvl="1">
              <a:lnSpc>
                <a:spcPts val="3540"/>
              </a:lnSpc>
              <a:spcBef>
                <a:spcPts val="0"/>
              </a:spcBef>
            </a:pPr>
            <a:r>
              <a:rPr lang="fr-FR" sz="1800" dirty="0"/>
              <a:t>Dates d’autorisation et de disponibilité</a:t>
            </a:r>
          </a:p>
          <a:p>
            <a:pPr lvl="1">
              <a:lnSpc>
                <a:spcPts val="3540"/>
              </a:lnSpc>
              <a:spcBef>
                <a:spcPts val="0"/>
              </a:spcBef>
            </a:pPr>
            <a:r>
              <a:rPr lang="fr-FR" sz="1800" dirty="0"/>
              <a:t>Ages d’utilisation (AMM) ou de recommandation</a:t>
            </a:r>
          </a:p>
          <a:p>
            <a:pPr lvl="1">
              <a:lnSpc>
                <a:spcPts val="3540"/>
              </a:lnSpc>
              <a:spcBef>
                <a:spcPts val="0"/>
              </a:spcBef>
            </a:pPr>
            <a:r>
              <a:rPr lang="fr-FR" sz="1800" dirty="0"/>
              <a:t>Alertes (rappel de lots, rupture de stocks)</a:t>
            </a:r>
          </a:p>
        </p:txBody>
      </p:sp>
    </p:spTree>
    <p:extLst>
      <p:ext uri="{BB962C8B-B14F-4D97-AF65-F5344CB8AC3E}">
        <p14:creationId xmlns:p14="http://schemas.microsoft.com/office/powerpoint/2010/main" val="28522111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niteur, téléphone&#10;&#10;Description générée automatiquement">
            <a:extLst>
              <a:ext uri="{FF2B5EF4-FFF2-40B4-BE49-F238E27FC236}">
                <a16:creationId xmlns:a16="http://schemas.microsoft.com/office/drawing/2014/main" id="{E4386A43-5051-5D44-8C1A-0C62AA5ABB21}"/>
              </a:ext>
            </a:extLst>
          </p:cNvPr>
          <p:cNvPicPr>
            <a:picLocks noChangeAspect="1"/>
          </p:cNvPicPr>
          <p:nvPr/>
        </p:nvPicPr>
        <p:blipFill>
          <a:blip r:embed="rId2"/>
          <a:stretch>
            <a:fillRect/>
          </a:stretch>
        </p:blipFill>
        <p:spPr>
          <a:xfrm>
            <a:off x="2843808" y="0"/>
            <a:ext cx="3168763" cy="6858000"/>
          </a:xfrm>
          <a:prstGeom prst="rect">
            <a:avLst/>
          </a:prstGeom>
        </p:spPr>
      </p:pic>
    </p:spTree>
    <p:extLst>
      <p:ext uri="{BB962C8B-B14F-4D97-AF65-F5344CB8AC3E}">
        <p14:creationId xmlns:p14="http://schemas.microsoft.com/office/powerpoint/2010/main" val="970983779"/>
      </p:ext>
    </p:extLst>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BBC6C774-414A-094D-B700-2B90FB2D4BD8}"/>
              </a:ext>
            </a:extLst>
          </p:cNvPr>
          <p:cNvPicPr>
            <a:picLocks noChangeAspect="1"/>
          </p:cNvPicPr>
          <p:nvPr/>
        </p:nvPicPr>
        <p:blipFill>
          <a:blip r:embed="rId2"/>
          <a:stretch>
            <a:fillRect/>
          </a:stretch>
        </p:blipFill>
        <p:spPr>
          <a:xfrm>
            <a:off x="4591922" y="0"/>
            <a:ext cx="3168763" cy="6858000"/>
          </a:xfrm>
          <a:prstGeom prst="rect">
            <a:avLst/>
          </a:prstGeom>
        </p:spPr>
      </p:pic>
      <p:pic>
        <p:nvPicPr>
          <p:cNvPr id="4" name="Image 3" descr="Une image contenant capture d’écran&#10;&#10;Description générée automatiquement">
            <a:extLst>
              <a:ext uri="{FF2B5EF4-FFF2-40B4-BE49-F238E27FC236}">
                <a16:creationId xmlns:a16="http://schemas.microsoft.com/office/drawing/2014/main" id="{8D911FE5-B189-FC40-B9D9-4FC647B49F9D}"/>
              </a:ext>
            </a:extLst>
          </p:cNvPr>
          <p:cNvPicPr>
            <a:picLocks noChangeAspect="1"/>
          </p:cNvPicPr>
          <p:nvPr/>
        </p:nvPicPr>
        <p:blipFill>
          <a:blip r:embed="rId3"/>
          <a:stretch>
            <a:fillRect/>
          </a:stretch>
        </p:blipFill>
        <p:spPr>
          <a:xfrm>
            <a:off x="755576" y="0"/>
            <a:ext cx="3168763" cy="6858000"/>
          </a:xfrm>
          <a:prstGeom prst="rect">
            <a:avLst/>
          </a:prstGeom>
        </p:spPr>
      </p:pic>
    </p:spTree>
    <p:extLst>
      <p:ext uri="{BB962C8B-B14F-4D97-AF65-F5344CB8AC3E}">
        <p14:creationId xmlns:p14="http://schemas.microsoft.com/office/powerpoint/2010/main" val="2380022958"/>
      </p:ext>
    </p:extLst>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6ADE6-C0C1-FD49-B692-DF39F9DF2AC7}"/>
              </a:ext>
            </a:extLst>
          </p:cNvPr>
          <p:cNvSpPr>
            <a:spLocks noGrp="1"/>
          </p:cNvSpPr>
          <p:nvPr>
            <p:ph type="ctrTitle"/>
          </p:nvPr>
        </p:nvSpPr>
        <p:spPr/>
        <p:txBody>
          <a:bodyPr/>
          <a:lstStyle/>
          <a:p>
            <a:r>
              <a:rPr lang="fr-FR" dirty="0">
                <a:solidFill>
                  <a:srgbClr val="0E4F80"/>
                </a:solidFill>
              </a:rPr>
              <a:t>Pharmacovigilance renforcée</a:t>
            </a:r>
          </a:p>
        </p:txBody>
      </p:sp>
      <p:sp>
        <p:nvSpPr>
          <p:cNvPr id="3" name="Sous-titre 2">
            <a:extLst>
              <a:ext uri="{FF2B5EF4-FFF2-40B4-BE49-F238E27FC236}">
                <a16:creationId xmlns:a16="http://schemas.microsoft.com/office/drawing/2014/main" id="{BF1E8F15-8D40-9A4A-B758-47B0FE10F5A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841127997"/>
      </p:ext>
    </p:extLst>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1"/>
          <p:cNvSpPr>
            <a:spLocks noGrp="1"/>
          </p:cNvSpPr>
          <p:nvPr>
            <p:ph type="title"/>
          </p:nvPr>
        </p:nvSpPr>
        <p:spPr>
          <a:xfrm>
            <a:off x="252413" y="144462"/>
            <a:ext cx="8642350" cy="1196305"/>
          </a:xfrm>
        </p:spPr>
        <p:txBody>
          <a:bodyPr/>
          <a:lstStyle/>
          <a:p>
            <a:pPr>
              <a:lnSpc>
                <a:spcPct val="150000"/>
              </a:lnSpc>
            </a:pPr>
            <a:r>
              <a:rPr lang="fr-FR" sz="2800" dirty="0">
                <a:latin typeface="Arial" charset="0"/>
                <a:ea typeface="ＭＳ Ｐゴシック" charset="0"/>
                <a:cs typeface="ＭＳ Ｐゴシック" charset="0"/>
              </a:rPr>
              <a:t>Sollicitation active des personnes vaccinées</a:t>
            </a:r>
            <a:br>
              <a:rPr lang="fr-FR" sz="2800" dirty="0">
                <a:latin typeface="Arial" charset="0"/>
                <a:ea typeface="ＭＳ Ｐゴシック" charset="0"/>
                <a:cs typeface="ＭＳ Ｐゴシック" charset="0"/>
              </a:rPr>
            </a:br>
            <a:r>
              <a:rPr lang="fr-FR" sz="2000" dirty="0">
                <a:latin typeface="Arial" charset="0"/>
                <a:ea typeface="ＭＳ Ｐゴシック" charset="0"/>
                <a:cs typeface="ＭＳ Ｐゴシック" charset="0"/>
              </a:rPr>
              <a:t>Envoi d’</a:t>
            </a:r>
            <a:r>
              <a:rPr lang="fr-FR" altLang="ja-JP" sz="2000" dirty="0">
                <a:latin typeface="Arial" charset="0"/>
                <a:ea typeface="ＭＳ Ｐゴシック" charset="0"/>
                <a:cs typeface="ＭＳ Ｐゴシック" charset="0"/>
              </a:rPr>
              <a:t>un courriel +/- SMS 15 jours après l’administration du vaccin</a:t>
            </a:r>
            <a:endParaRPr lang="fr-FR" sz="2800" dirty="0">
              <a:latin typeface="Arial" charset="0"/>
              <a:ea typeface="ＭＳ Ｐゴシック" charset="0"/>
              <a:cs typeface="ＭＳ Ｐゴシック" charset="0"/>
            </a:endParaRPr>
          </a:p>
        </p:txBody>
      </p:sp>
      <p:sp>
        <p:nvSpPr>
          <p:cNvPr id="2" name="Espace réservé du numéro de diapositive 1">
            <a:extLst>
              <a:ext uri="{FF2B5EF4-FFF2-40B4-BE49-F238E27FC236}">
                <a16:creationId xmlns:a16="http://schemas.microsoft.com/office/drawing/2014/main" id="{5D33B100-A296-854D-89F3-4E40C4C0266C}"/>
              </a:ext>
            </a:extLst>
          </p:cNvPr>
          <p:cNvSpPr>
            <a:spLocks noGrp="1"/>
          </p:cNvSpPr>
          <p:nvPr>
            <p:ph type="sldNum" sz="quarter" idx="4"/>
          </p:nvPr>
        </p:nvSpPr>
        <p:spPr>
          <a:xfrm>
            <a:off x="251520" y="6367909"/>
            <a:ext cx="864096" cy="490091"/>
          </a:xfrm>
          <a:prstGeom prst="rect">
            <a:avLst/>
          </a:prstGeom>
          <a:ln/>
        </p:spPr>
        <p:txBody>
          <a:bodyPr/>
          <a:lstStyle>
            <a:defPPr>
              <a:defRPr lang="fr-FR"/>
            </a:defPPr>
            <a:lvl1pPr algn="l" rtl="0" eaLnBrk="0" fontAlgn="base" hangingPunct="0">
              <a:spcBef>
                <a:spcPct val="0"/>
              </a:spcBef>
              <a:spcAft>
                <a:spcPct val="0"/>
              </a:spcAft>
              <a:buFont typeface="Symbol" charset="0"/>
              <a:buNone/>
              <a:defRPr sz="1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a:lstStyle>
          <a:p>
            <a:fld id="{99729A93-A987-2B4D-B884-F7CB6DCC8239}" type="slidenum">
              <a:rPr lang="en-GB" smtClean="0"/>
              <a:pPr/>
              <a:t>33</a:t>
            </a:fld>
            <a:endParaRPr lang="en-GB" dirty="0"/>
          </a:p>
        </p:txBody>
      </p:sp>
      <p:sp>
        <p:nvSpPr>
          <p:cNvPr id="4" name="ZoneTexte 3"/>
          <p:cNvSpPr txBox="1"/>
          <p:nvPr/>
        </p:nvSpPr>
        <p:spPr>
          <a:xfrm>
            <a:off x="2195513" y="2439317"/>
            <a:ext cx="6172508" cy="1631216"/>
          </a:xfrm>
          <a:prstGeom prst="rect">
            <a:avLst/>
          </a:prstGeom>
          <a:solidFill>
            <a:schemeClr val="accent6">
              <a:lumMod val="20000"/>
              <a:lumOff val="80000"/>
            </a:schemeClr>
          </a:solidFill>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t>Bonjour,</a:t>
            </a:r>
          </a:p>
          <a:p>
            <a:pPr>
              <a:buFont typeface="Symbol" charset="0"/>
              <a:buNone/>
            </a:pPr>
            <a:r>
              <a:rPr lang="fr-FR" sz="2000" dirty="0"/>
              <a:t>Jean a reçu le vaccin </a:t>
            </a:r>
            <a:r>
              <a:rPr lang="fr-FR" sz="2000" dirty="0" err="1"/>
              <a:t>Bexsero</a:t>
            </a:r>
            <a:r>
              <a:rPr lang="fr-FR" sz="2000" dirty="0"/>
              <a:t> le 01/02/2014.</a:t>
            </a:r>
          </a:p>
          <a:p>
            <a:pPr>
              <a:buFont typeface="Symbol" charset="0"/>
              <a:buNone/>
            </a:pPr>
            <a:r>
              <a:rPr lang="fr-FR" sz="2000" dirty="0"/>
              <a:t>S</a:t>
            </a:r>
            <a:r>
              <a:rPr lang="ja-JP" altLang="fr-FR" sz="2000" dirty="0"/>
              <a:t>’</a:t>
            </a:r>
            <a:r>
              <a:rPr lang="fr-FR" sz="2000" dirty="0"/>
              <a:t>il a présenté un événement indésirable, </a:t>
            </a:r>
            <a:r>
              <a:rPr lang="fr-FR" sz="2000" dirty="0">
                <a:solidFill>
                  <a:schemeClr val="tx2"/>
                </a:solidFill>
              </a:rPr>
              <a:t>cliquer ici</a:t>
            </a:r>
            <a:r>
              <a:rPr lang="fr-FR" sz="2000" dirty="0"/>
              <a:t>.</a:t>
            </a:r>
          </a:p>
          <a:p>
            <a:pPr>
              <a:buFont typeface="Symbol" charset="0"/>
              <a:buNone/>
            </a:pPr>
            <a:r>
              <a:rPr lang="fr-FR" sz="2000" dirty="0"/>
              <a:t>Sinon, </a:t>
            </a:r>
            <a:r>
              <a:rPr lang="fr-FR" sz="2000" dirty="0">
                <a:solidFill>
                  <a:srgbClr val="0000FF"/>
                </a:solidFill>
              </a:rPr>
              <a:t>cliquer ici</a:t>
            </a:r>
            <a:r>
              <a:rPr lang="fr-FR" sz="2000" dirty="0"/>
              <a:t>.</a:t>
            </a:r>
          </a:p>
          <a:p>
            <a:pPr>
              <a:buFont typeface="Symbol" charset="0"/>
              <a:buNone/>
            </a:pPr>
            <a:r>
              <a:rPr lang="fr-FR" sz="2000" dirty="0"/>
              <a:t>L</a:t>
            </a:r>
            <a:r>
              <a:rPr lang="ja-JP" altLang="fr-FR" sz="2000" dirty="0"/>
              <a:t>’</a:t>
            </a:r>
            <a:r>
              <a:rPr lang="fr-FR" sz="2000" dirty="0"/>
              <a:t>équipe du centre de vaccination.</a:t>
            </a:r>
          </a:p>
        </p:txBody>
      </p:sp>
      <p:sp>
        <p:nvSpPr>
          <p:cNvPr id="140292" name="ZoneTexte 4"/>
          <p:cNvSpPr txBox="1">
            <a:spLocks noChangeArrowheads="1"/>
          </p:cNvSpPr>
          <p:nvPr/>
        </p:nvSpPr>
        <p:spPr bwMode="auto">
          <a:xfrm>
            <a:off x="2039938" y="4472905"/>
            <a:ext cx="7318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b="1"/>
              <a:t>OUI</a:t>
            </a:r>
          </a:p>
        </p:txBody>
      </p:sp>
      <p:sp>
        <p:nvSpPr>
          <p:cNvPr id="140293" name="ZoneTexte 5"/>
          <p:cNvSpPr txBox="1">
            <a:spLocks noChangeArrowheads="1"/>
          </p:cNvSpPr>
          <p:nvPr/>
        </p:nvSpPr>
        <p:spPr bwMode="auto">
          <a:xfrm>
            <a:off x="6438900" y="4472905"/>
            <a:ext cx="868363"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b="1"/>
              <a:t>NON</a:t>
            </a:r>
          </a:p>
        </p:txBody>
      </p:sp>
      <p:sp>
        <p:nvSpPr>
          <p:cNvPr id="7" name="ZoneTexte 6"/>
          <p:cNvSpPr txBox="1"/>
          <p:nvPr/>
        </p:nvSpPr>
        <p:spPr>
          <a:xfrm>
            <a:off x="611188" y="4933280"/>
            <a:ext cx="4203395" cy="1015663"/>
          </a:xfrm>
          <a:prstGeom prst="rect">
            <a:avLst/>
          </a:prstGeom>
          <a:solidFill>
            <a:schemeClr val="accent6">
              <a:lumMod val="20000"/>
              <a:lumOff val="80000"/>
            </a:schemeClr>
          </a:solidFill>
        </p:spPr>
        <p:txBody>
          <a:bodyPr wrap="non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buFont typeface="Symbol" charset="0"/>
              <a:buNone/>
              <a:defRPr/>
            </a:pPr>
            <a:r>
              <a:rPr lang="fr-FR" sz="2000" dirty="0"/>
              <a:t>Fiche de déclaration pré-complétée</a:t>
            </a:r>
            <a:br>
              <a:rPr lang="fr-FR" sz="2000" dirty="0"/>
            </a:br>
            <a:r>
              <a:rPr lang="fr-FR" sz="2000" dirty="0"/>
              <a:t>sur le site dédié </a:t>
            </a:r>
            <a:r>
              <a:rPr lang="fr-FR" sz="2000" dirty="0" err="1"/>
              <a:t>vaccin-PV.net</a:t>
            </a:r>
            <a:br>
              <a:rPr lang="fr-FR" sz="2000" dirty="0"/>
            </a:br>
            <a:r>
              <a:rPr lang="fr-FR" sz="2000" dirty="0"/>
              <a:t>et intégrée au CVE</a:t>
            </a:r>
          </a:p>
        </p:txBody>
      </p:sp>
      <p:sp>
        <p:nvSpPr>
          <p:cNvPr id="9" name="ZoneTexte 8"/>
          <p:cNvSpPr txBox="1"/>
          <p:nvPr/>
        </p:nvSpPr>
        <p:spPr>
          <a:xfrm>
            <a:off x="5364163" y="4933280"/>
            <a:ext cx="3219450" cy="400050"/>
          </a:xfrm>
          <a:prstGeom prst="rect">
            <a:avLst/>
          </a:prstGeom>
          <a:solidFill>
            <a:schemeClr val="accent6">
              <a:lumMod val="20000"/>
              <a:lumOff val="80000"/>
            </a:schemeClr>
          </a:solidFill>
        </p:spPr>
        <p:txBody>
          <a:bodyPr wrap="none">
            <a:spAutoFit/>
          </a:bodyPr>
          <a:lstStyle/>
          <a:p>
            <a:pPr>
              <a:buFont typeface="Symbol" charset="0"/>
              <a:buNone/>
              <a:defRPr/>
            </a:pPr>
            <a:r>
              <a:rPr lang="fr-FR" sz="2000" dirty="0"/>
              <a:t>Message de remerciement</a:t>
            </a:r>
          </a:p>
        </p:txBody>
      </p:sp>
    </p:spTree>
    <p:extLst>
      <p:ext uri="{BB962C8B-B14F-4D97-AF65-F5344CB8AC3E}">
        <p14:creationId xmlns:p14="http://schemas.microsoft.com/office/powerpoint/2010/main" val="14661742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FE6126C-767A-8647-898E-4DCAC57001A3}"/>
              </a:ext>
            </a:extLst>
          </p:cNvPr>
          <p:cNvSpPr>
            <a:spLocks noGrp="1"/>
          </p:cNvSpPr>
          <p:nvPr>
            <p:ph type="sldNum" sz="quarter" idx="4"/>
          </p:nvPr>
        </p:nvSpPr>
        <p:spPr>
          <a:xfrm>
            <a:off x="251520" y="6367909"/>
            <a:ext cx="864096" cy="490091"/>
          </a:xfrm>
          <a:prstGeom prst="rect">
            <a:avLst/>
          </a:prstGeom>
          <a:ln/>
        </p:spPr>
        <p:txBody>
          <a:bodyPr/>
          <a:lstStyle>
            <a:defPPr>
              <a:defRPr lang="fr-FR"/>
            </a:defPPr>
            <a:lvl1pPr algn="l" rtl="0" eaLnBrk="0" fontAlgn="base" hangingPunct="0">
              <a:spcBef>
                <a:spcPct val="0"/>
              </a:spcBef>
              <a:spcAft>
                <a:spcPct val="0"/>
              </a:spcAft>
              <a:buFont typeface="Symbol" charset="0"/>
              <a:buNone/>
              <a:defRPr sz="1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a:lstStyle>
          <a:p>
            <a:fld id="{99729A93-A987-2B4D-B884-F7CB6DCC8239}" type="slidenum">
              <a:rPr lang="en-GB" smtClean="0"/>
              <a:pPr/>
              <a:t>34</a:t>
            </a:fld>
            <a:endParaRPr lang="en-GB" dirty="0"/>
          </a:p>
        </p:txBody>
      </p:sp>
      <p:pic>
        <p:nvPicPr>
          <p:cNvPr id="4" name="Image 3" descr="Une image contenant capture d’écran&#10;&#10;Description générée automatiquement">
            <a:extLst>
              <a:ext uri="{FF2B5EF4-FFF2-40B4-BE49-F238E27FC236}">
                <a16:creationId xmlns:a16="http://schemas.microsoft.com/office/drawing/2014/main" id="{D0115357-085E-6E4E-B619-CF8C1ED02918}"/>
              </a:ext>
            </a:extLst>
          </p:cNvPr>
          <p:cNvPicPr>
            <a:picLocks noChangeAspect="1"/>
          </p:cNvPicPr>
          <p:nvPr/>
        </p:nvPicPr>
        <p:blipFill>
          <a:blip r:embed="rId2"/>
          <a:stretch>
            <a:fillRect/>
          </a:stretch>
        </p:blipFill>
        <p:spPr>
          <a:xfrm>
            <a:off x="0" y="1402061"/>
            <a:ext cx="9144000" cy="3611115"/>
          </a:xfrm>
          <a:prstGeom prst="rect">
            <a:avLst/>
          </a:prstGeom>
        </p:spPr>
      </p:pic>
      <p:sp>
        <p:nvSpPr>
          <p:cNvPr id="5" name="Titre 1">
            <a:extLst>
              <a:ext uri="{FF2B5EF4-FFF2-40B4-BE49-F238E27FC236}">
                <a16:creationId xmlns:a16="http://schemas.microsoft.com/office/drawing/2014/main" id="{3286D0F8-1C5E-8D46-A927-9CEB9D8AF15E}"/>
              </a:ext>
            </a:extLst>
          </p:cNvPr>
          <p:cNvSpPr>
            <a:spLocks noGrp="1"/>
          </p:cNvSpPr>
          <p:nvPr>
            <p:ph type="title"/>
          </p:nvPr>
        </p:nvSpPr>
        <p:spPr>
          <a:xfrm>
            <a:off x="252413" y="144462"/>
            <a:ext cx="8642350" cy="1196305"/>
          </a:xfrm>
        </p:spPr>
        <p:txBody>
          <a:bodyPr/>
          <a:lstStyle/>
          <a:p>
            <a:pPr>
              <a:lnSpc>
                <a:spcPct val="150000"/>
              </a:lnSpc>
            </a:pPr>
            <a:r>
              <a:rPr lang="fr-FR" dirty="0">
                <a:latin typeface="Arial" charset="0"/>
                <a:ea typeface="ＭＳ Ｐゴシック" charset="0"/>
                <a:cs typeface="ＭＳ Ｐゴシック" charset="0"/>
              </a:rPr>
              <a:t>Campagnes de pharmacovigilance</a:t>
            </a:r>
          </a:p>
        </p:txBody>
      </p:sp>
    </p:spTree>
    <p:extLst>
      <p:ext uri="{BB962C8B-B14F-4D97-AF65-F5344CB8AC3E}">
        <p14:creationId xmlns:p14="http://schemas.microsoft.com/office/powerpoint/2010/main" val="10466468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1"/>
          <p:cNvSpPr>
            <a:spLocks noGrp="1"/>
          </p:cNvSpPr>
          <p:nvPr>
            <p:ph type="title"/>
          </p:nvPr>
        </p:nvSpPr>
        <p:spPr/>
        <p:txBody>
          <a:bodyPr/>
          <a:lstStyle/>
          <a:p>
            <a:r>
              <a:rPr lang="fr-FR" sz="3200" dirty="0">
                <a:latin typeface="Arial" charset="0"/>
                <a:ea typeface="ＭＳ Ｐゴシック" charset="0"/>
                <a:cs typeface="ＭＳ Ｐゴシック" charset="0"/>
              </a:rPr>
              <a:t>Bénéfices attendus de la pharmacovigilance renforcée</a:t>
            </a:r>
          </a:p>
        </p:txBody>
      </p:sp>
      <p:sp>
        <p:nvSpPr>
          <p:cNvPr id="2" name="Espace réservé du numéro de diapositive 1">
            <a:extLst>
              <a:ext uri="{FF2B5EF4-FFF2-40B4-BE49-F238E27FC236}">
                <a16:creationId xmlns:a16="http://schemas.microsoft.com/office/drawing/2014/main" id="{A0820EE2-215D-C54F-A9FB-945AA513F0B0}"/>
              </a:ext>
            </a:extLst>
          </p:cNvPr>
          <p:cNvSpPr>
            <a:spLocks noGrp="1"/>
          </p:cNvSpPr>
          <p:nvPr>
            <p:ph type="sldNum" sz="quarter" idx="4"/>
          </p:nvPr>
        </p:nvSpPr>
        <p:spPr>
          <a:xfrm>
            <a:off x="251520" y="6367909"/>
            <a:ext cx="864096" cy="490091"/>
          </a:xfrm>
          <a:prstGeom prst="rect">
            <a:avLst/>
          </a:prstGeom>
          <a:ln/>
        </p:spPr>
        <p:txBody>
          <a:bodyPr/>
          <a:lstStyle>
            <a:defPPr>
              <a:defRPr lang="fr-FR"/>
            </a:defPPr>
            <a:lvl1pPr algn="l" rtl="0" eaLnBrk="0" fontAlgn="base" hangingPunct="0">
              <a:spcBef>
                <a:spcPct val="0"/>
              </a:spcBef>
              <a:spcAft>
                <a:spcPct val="0"/>
              </a:spcAft>
              <a:buFont typeface="Symbol" charset="0"/>
              <a:buNone/>
              <a:defRPr sz="1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a:lstStyle>
          <a:p>
            <a:fld id="{99729A93-A987-2B4D-B884-F7CB6DCC8239}" type="slidenum">
              <a:rPr lang="en-GB" smtClean="0"/>
              <a:pPr/>
              <a:t>35</a:t>
            </a:fld>
            <a:endParaRPr lang="en-GB" dirty="0"/>
          </a:p>
        </p:txBody>
      </p:sp>
      <p:sp>
        <p:nvSpPr>
          <p:cNvPr id="139267" name="Espace réservé du contenu 2"/>
          <p:cNvSpPr>
            <a:spLocks noGrp="1"/>
          </p:cNvSpPr>
          <p:nvPr>
            <p:ph idx="4294967295"/>
          </p:nvPr>
        </p:nvSpPr>
        <p:spPr>
          <a:xfrm>
            <a:off x="342900" y="1412776"/>
            <a:ext cx="8458200" cy="4608512"/>
          </a:xfrm>
        </p:spPr>
        <p:txBody>
          <a:bodyPr/>
          <a:lstStyle/>
          <a:p>
            <a:r>
              <a:rPr lang="fr-FR" sz="2000" dirty="0">
                <a:latin typeface="Arial" charset="0"/>
                <a:ea typeface="ＭＳ Ｐゴシック" charset="0"/>
                <a:cs typeface="ＭＳ Ｐゴシック" charset="0"/>
                <a:sym typeface="Wingdings 3" charset="0"/>
              </a:rPr>
              <a:t>Amélioration </a:t>
            </a:r>
            <a:r>
              <a:rPr lang="fr-FR" sz="2000" dirty="0">
                <a:latin typeface="Arial" charset="0"/>
                <a:ea typeface="ＭＳ Ｐゴシック" charset="0"/>
                <a:cs typeface="ＭＳ Ｐゴシック" charset="0"/>
              </a:rPr>
              <a:t>de l’</a:t>
            </a:r>
            <a:r>
              <a:rPr lang="fr-FR" altLang="ja-JP" sz="2000" dirty="0">
                <a:latin typeface="Arial" charset="0"/>
                <a:ea typeface="ＭＳ Ｐゴシック" charset="0"/>
                <a:cs typeface="ＭＳ Ｐゴシック" charset="0"/>
              </a:rPr>
              <a:t>exhaustivité du système de pharmacovigilance</a:t>
            </a:r>
          </a:p>
          <a:p>
            <a:endParaRPr lang="fr-FR" sz="10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Meilleure qualité des déclarations, diminution du délai de déclaration</a:t>
            </a:r>
          </a:p>
          <a:p>
            <a:endParaRPr lang="fr-FR" sz="10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Détection rapide de risques faibles ou spécifiques</a:t>
            </a:r>
          </a:p>
          <a:p>
            <a:endParaRPr lang="fr-FR" sz="10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Participation des services de santé primaires (médecins généralistes, pharmaciens d’officine, infirmières)</a:t>
            </a:r>
          </a:p>
          <a:p>
            <a:endParaRPr lang="fr-FR" sz="10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Amélioration du suivi des personnes vaccinées et de leur confiance dans le système de santé</a:t>
            </a:r>
          </a:p>
          <a:p>
            <a:endParaRPr lang="fr-FR" sz="10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Procédure rassurante et valorisante pour les vaccinateurs, qui ont un retour sur la sécurité de leurs pratiques leur permettant de mieux communiquer avec les patients</a:t>
            </a:r>
          </a:p>
        </p:txBody>
      </p:sp>
    </p:spTree>
    <p:extLst>
      <p:ext uri="{BB962C8B-B14F-4D97-AF65-F5344CB8AC3E}">
        <p14:creationId xmlns:p14="http://schemas.microsoft.com/office/powerpoint/2010/main" val="23433692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p:cNvSpPr>
            <a:spLocks noGrp="1"/>
          </p:cNvSpPr>
          <p:nvPr>
            <p:ph type="title" idx="4294967295"/>
          </p:nvPr>
        </p:nvSpPr>
        <p:spPr>
          <a:xfrm>
            <a:off x="174625" y="144463"/>
            <a:ext cx="8893175" cy="908050"/>
          </a:xfrm>
        </p:spPr>
        <p:txBody>
          <a:bodyPr/>
          <a:lstStyle/>
          <a:p>
            <a:pPr algn="ctr"/>
            <a:r>
              <a:rPr lang="fr-FR" sz="3100" dirty="0">
                <a:solidFill>
                  <a:srgbClr val="002060"/>
                </a:solidFill>
                <a:latin typeface="Arial" charset="0"/>
                <a:ea typeface="ＭＳ Ｐゴシック" charset="0"/>
                <a:cs typeface="ＭＳ Ｐゴシック" charset="0"/>
              </a:rPr>
              <a:t>Le carnet de vaccination électronique est utile :</a:t>
            </a:r>
          </a:p>
        </p:txBody>
      </p:sp>
      <p:sp>
        <p:nvSpPr>
          <p:cNvPr id="40962" name="Espace réservé du contenu 2"/>
          <p:cNvSpPr>
            <a:spLocks noGrp="1"/>
          </p:cNvSpPr>
          <p:nvPr>
            <p:ph idx="4294967295"/>
          </p:nvPr>
        </p:nvSpPr>
        <p:spPr>
          <a:xfrm>
            <a:off x="395288" y="1125538"/>
            <a:ext cx="8305800" cy="5400675"/>
          </a:xfrm>
        </p:spPr>
        <p:txBody>
          <a:bodyPr/>
          <a:lstStyle/>
          <a:p>
            <a:pPr>
              <a:spcBef>
                <a:spcPct val="0"/>
              </a:spcBef>
              <a:spcAft>
                <a:spcPts val="300"/>
              </a:spcAft>
            </a:pPr>
            <a:r>
              <a:rPr lang="fr-FR" sz="2400" dirty="0">
                <a:latin typeface="Arial" charset="0"/>
                <a:ea typeface="ＭＳ Ｐゴシック" charset="0"/>
                <a:cs typeface="ＭＳ Ｐゴシック" charset="0"/>
              </a:rPr>
              <a:t>A la personne</a:t>
            </a:r>
          </a:p>
          <a:p>
            <a:pPr lvl="1">
              <a:spcBef>
                <a:spcPct val="0"/>
              </a:spcBef>
              <a:spcAft>
                <a:spcPts val="300"/>
              </a:spcAft>
            </a:pPr>
            <a:r>
              <a:rPr lang="fr-FR" sz="2000" dirty="0">
                <a:latin typeface="Arial" charset="0"/>
                <a:ea typeface="ＭＳ Ｐゴシック" charset="0"/>
              </a:rPr>
              <a:t> Information personnalisée et transparente</a:t>
            </a:r>
          </a:p>
          <a:p>
            <a:pPr lvl="1">
              <a:spcBef>
                <a:spcPct val="0"/>
              </a:spcBef>
              <a:spcAft>
                <a:spcPts val="300"/>
              </a:spcAft>
            </a:pPr>
            <a:r>
              <a:rPr lang="fr-FR" sz="2000" dirty="0">
                <a:latin typeface="Arial" charset="0"/>
                <a:ea typeface="ＭＳ Ｐゴシック" charset="0"/>
              </a:rPr>
              <a:t> Prise en main de sa vaccination</a:t>
            </a:r>
          </a:p>
          <a:p>
            <a:pPr lvl="1">
              <a:spcBef>
                <a:spcPct val="0"/>
              </a:spcBef>
              <a:spcAft>
                <a:spcPts val="300"/>
              </a:spcAft>
            </a:pPr>
            <a:r>
              <a:rPr lang="fr-FR" sz="2000" dirty="0">
                <a:latin typeface="Arial" charset="0"/>
                <a:ea typeface="ＭＳ Ｐゴシック" charset="0"/>
              </a:rPr>
              <a:t> Mieux vaccinée, sans défaut ni excès</a:t>
            </a:r>
          </a:p>
          <a:p>
            <a:pPr lvl="1">
              <a:spcBef>
                <a:spcPct val="0"/>
              </a:spcBef>
              <a:spcAft>
                <a:spcPts val="300"/>
              </a:spcAft>
            </a:pPr>
            <a:endParaRPr lang="fr-FR" sz="2000" dirty="0">
              <a:latin typeface="Arial" charset="0"/>
              <a:ea typeface="ＭＳ Ｐゴシック" charset="0"/>
              <a:cs typeface="ＭＳ Ｐゴシック" charset="0"/>
            </a:endParaRPr>
          </a:p>
          <a:p>
            <a:r>
              <a:rPr lang="fr-FR" sz="2400" dirty="0">
                <a:latin typeface="Arial" charset="0"/>
                <a:ea typeface="ＭＳ Ｐゴシック" charset="0"/>
                <a:cs typeface="ＭＳ Ｐゴシック" charset="0"/>
              </a:rPr>
              <a:t>Au professionnel de santé</a:t>
            </a:r>
          </a:p>
          <a:p>
            <a:pPr lvl="1"/>
            <a:r>
              <a:rPr lang="fr-FR" sz="2000" dirty="0">
                <a:latin typeface="Arial" charset="0"/>
                <a:ea typeface="ＭＳ Ｐゴシック" charset="0"/>
              </a:rPr>
              <a:t> Aide à la décision fondée sur des données factuelles</a:t>
            </a:r>
          </a:p>
          <a:p>
            <a:pPr lvl="1"/>
            <a:r>
              <a:rPr lang="fr-FR" sz="2000" dirty="0">
                <a:latin typeface="Arial" charset="0"/>
                <a:ea typeface="ＭＳ Ｐゴシック" charset="0"/>
              </a:rPr>
              <a:t> Collaboration interprofessionnelle</a:t>
            </a:r>
          </a:p>
          <a:p>
            <a:pPr lvl="1"/>
            <a:r>
              <a:rPr lang="fr-FR" sz="2000" dirty="0">
                <a:latin typeface="Arial" charset="0"/>
                <a:ea typeface="ＭＳ Ｐゴシック" charset="0"/>
              </a:rPr>
              <a:t> Formation continue</a:t>
            </a:r>
          </a:p>
          <a:p>
            <a:pPr lvl="1">
              <a:buFont typeface="Wingdings" charset="0"/>
              <a:buNone/>
            </a:pPr>
            <a:endParaRPr lang="fr-FR" dirty="0">
              <a:latin typeface="Arial" charset="0"/>
              <a:ea typeface="ＭＳ Ｐゴシック" charset="0"/>
            </a:endParaRPr>
          </a:p>
          <a:p>
            <a:r>
              <a:rPr lang="fr-FR" sz="2400" dirty="0">
                <a:latin typeface="Arial" charset="0"/>
                <a:ea typeface="ＭＳ Ｐゴシック" charset="0"/>
                <a:cs typeface="ＭＳ Ｐゴシック" charset="0"/>
              </a:rPr>
              <a:t>A la santé publique</a:t>
            </a:r>
          </a:p>
          <a:p>
            <a:pPr lvl="1"/>
            <a:r>
              <a:rPr lang="fr-FR" sz="2000" dirty="0">
                <a:latin typeface="Arial" charset="0"/>
                <a:ea typeface="ＭＳ Ｐゴシック" charset="0"/>
              </a:rPr>
              <a:t> Données en temps réel pour des actions justifiées et comprises</a:t>
            </a:r>
          </a:p>
          <a:p>
            <a:pPr lvl="1"/>
            <a:r>
              <a:rPr lang="fr-FR" sz="2000" dirty="0">
                <a:latin typeface="Arial" charset="0"/>
                <a:ea typeface="ＭＳ Ｐゴシック" charset="0"/>
              </a:rPr>
              <a:t> Amélioration de la pharmacovigilance et de la sécurité vaccinale</a:t>
            </a:r>
          </a:p>
          <a:p>
            <a:pPr lvl="1"/>
            <a:r>
              <a:rPr lang="fr-FR" sz="2000" dirty="0">
                <a:latin typeface="Arial" charset="0"/>
                <a:ea typeface="ＭＳ Ｐゴシック" charset="0"/>
              </a:rPr>
              <a:t> Meilleure gestion de la vaccination</a:t>
            </a:r>
          </a:p>
        </p:txBody>
      </p:sp>
    </p:spTree>
    <p:extLst>
      <p:ext uri="{BB962C8B-B14F-4D97-AF65-F5344CB8AC3E}">
        <p14:creationId xmlns:p14="http://schemas.microsoft.com/office/powerpoint/2010/main" val="3924623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t="902" r="68127" b="86156"/>
          <a:stretch/>
        </p:blipFill>
        <p:spPr>
          <a:xfrm>
            <a:off x="1340605" y="1265063"/>
            <a:ext cx="6444740" cy="980112"/>
          </a:xfrm>
          <a:prstGeom prst="rect">
            <a:avLst/>
          </a:prstGeom>
        </p:spPr>
      </p:pic>
      <p:pic>
        <p:nvPicPr>
          <p:cNvPr id="5" name="Image 4"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t="15637" r="55606" b="67023"/>
          <a:stretch/>
        </p:blipFill>
        <p:spPr>
          <a:xfrm>
            <a:off x="1340605" y="2245176"/>
            <a:ext cx="6399176" cy="936104"/>
          </a:xfrm>
          <a:prstGeom prst="rect">
            <a:avLst/>
          </a:prstGeom>
        </p:spPr>
      </p:pic>
      <p:pic>
        <p:nvPicPr>
          <p:cNvPr id="10" name="Image 9" descr="Capture d’écran 2018-03-23 à 00.11.04.png"/>
          <p:cNvPicPr>
            <a:picLocks noChangeAspect="1"/>
          </p:cNvPicPr>
          <p:nvPr/>
        </p:nvPicPr>
        <p:blipFill rotWithShape="1">
          <a:blip r:embed="rId3">
            <a:extLst>
              <a:ext uri="{28A0092B-C50C-407E-A947-70E740481C1C}">
                <a14:useLocalDpi xmlns:a14="http://schemas.microsoft.com/office/drawing/2010/main" val="0"/>
              </a:ext>
            </a:extLst>
          </a:blip>
          <a:srcRect l="1421" t="35313" r="69824" b="52771"/>
          <a:stretch/>
        </p:blipFill>
        <p:spPr>
          <a:xfrm>
            <a:off x="1340605" y="3181280"/>
            <a:ext cx="4680520" cy="864096"/>
          </a:xfrm>
          <a:prstGeom prst="rect">
            <a:avLst/>
          </a:prstGeom>
        </p:spPr>
      </p:pic>
      <p:pic>
        <p:nvPicPr>
          <p:cNvPr id="11" name="Image 10"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l="24157" t="60432" r="25314" b="26132"/>
          <a:stretch/>
        </p:blipFill>
        <p:spPr>
          <a:xfrm>
            <a:off x="1340605" y="4045376"/>
            <a:ext cx="6507735" cy="648072"/>
          </a:xfrm>
          <a:prstGeom prst="rect">
            <a:avLst/>
          </a:prstGeom>
        </p:spPr>
      </p:pic>
      <p:pic>
        <p:nvPicPr>
          <p:cNvPr id="12" name="Image 11" descr="Capture d’écran 2018-03-23 à 00.1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105" y="3109272"/>
            <a:ext cx="2159000" cy="939800"/>
          </a:xfrm>
          <a:prstGeom prst="rect">
            <a:avLst/>
          </a:prstGeom>
        </p:spPr>
      </p:pic>
      <p:sp>
        <p:nvSpPr>
          <p:cNvPr id="2" name="Rectangle 1">
            <a:extLst>
              <a:ext uri="{FF2B5EF4-FFF2-40B4-BE49-F238E27FC236}">
                <a16:creationId xmlns:a16="http://schemas.microsoft.com/office/drawing/2014/main" id="{33958A9E-9E9E-514D-9090-57D7BB1BE9BD}"/>
              </a:ext>
            </a:extLst>
          </p:cNvPr>
          <p:cNvSpPr/>
          <p:nvPr/>
        </p:nvSpPr>
        <p:spPr bwMode="auto">
          <a:xfrm>
            <a:off x="1187624" y="1268759"/>
            <a:ext cx="252623" cy="3409200"/>
          </a:xfrm>
          <a:prstGeom prst="rect">
            <a:avLst/>
          </a:prstGeom>
          <a:solidFill>
            <a:srgbClr val="989898"/>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9" name="Rectangle 8">
            <a:extLst>
              <a:ext uri="{FF2B5EF4-FFF2-40B4-BE49-F238E27FC236}">
                <a16:creationId xmlns:a16="http://schemas.microsoft.com/office/drawing/2014/main" id="{29B9F01D-B4C7-3345-BEBF-03C72957B642}"/>
              </a:ext>
            </a:extLst>
          </p:cNvPr>
          <p:cNvSpPr/>
          <p:nvPr/>
        </p:nvSpPr>
        <p:spPr bwMode="auto">
          <a:xfrm>
            <a:off x="7640139" y="1268760"/>
            <a:ext cx="252623" cy="3409200"/>
          </a:xfrm>
          <a:prstGeom prst="rect">
            <a:avLst/>
          </a:prstGeom>
          <a:solidFill>
            <a:srgbClr val="989898"/>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6" name="Rectangle 5">
            <a:extLst>
              <a:ext uri="{FF2B5EF4-FFF2-40B4-BE49-F238E27FC236}">
                <a16:creationId xmlns:a16="http://schemas.microsoft.com/office/drawing/2014/main" id="{0973C0E4-BAE4-B548-87E1-4207185930F7}"/>
              </a:ext>
            </a:extLst>
          </p:cNvPr>
          <p:cNvSpPr/>
          <p:nvPr/>
        </p:nvSpPr>
        <p:spPr bwMode="auto">
          <a:xfrm>
            <a:off x="1475655" y="2924944"/>
            <a:ext cx="4149449" cy="432048"/>
          </a:xfrm>
          <a:prstGeom prst="rect">
            <a:avLst/>
          </a:prstGeom>
          <a:solidFill>
            <a:srgbClr val="E5E6E6"/>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4" name="Rectangle 13">
            <a:extLst>
              <a:ext uri="{FF2B5EF4-FFF2-40B4-BE49-F238E27FC236}">
                <a16:creationId xmlns:a16="http://schemas.microsoft.com/office/drawing/2014/main" id="{58D7A677-4FD1-924D-8E57-3BB007A7C7DA}"/>
              </a:ext>
            </a:extLst>
          </p:cNvPr>
          <p:cNvSpPr/>
          <p:nvPr/>
        </p:nvSpPr>
        <p:spPr bwMode="auto">
          <a:xfrm>
            <a:off x="5364336" y="2996952"/>
            <a:ext cx="2232000" cy="144000"/>
          </a:xfrm>
          <a:prstGeom prst="rect">
            <a:avLst/>
          </a:prstGeom>
          <a:solidFill>
            <a:srgbClr val="E5E6E6"/>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Tree>
    <p:extLst>
      <p:ext uri="{BB962C8B-B14F-4D97-AF65-F5344CB8AC3E}">
        <p14:creationId xmlns:p14="http://schemas.microsoft.com/office/powerpoint/2010/main" val="4216401360"/>
      </p:ext>
    </p:extLst>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moniteur, ordinateur, homme&#10;&#10;Description générée automatiquement">
            <a:extLst>
              <a:ext uri="{FF2B5EF4-FFF2-40B4-BE49-F238E27FC236}">
                <a16:creationId xmlns:a16="http://schemas.microsoft.com/office/drawing/2014/main" id="{B490E9A7-6152-0A47-8E70-659B2EDF6AB9}"/>
              </a:ext>
            </a:extLst>
          </p:cNvPr>
          <p:cNvPicPr>
            <a:picLocks noChangeAspect="1"/>
          </p:cNvPicPr>
          <p:nvPr/>
        </p:nvPicPr>
        <p:blipFill>
          <a:blip r:embed="rId2"/>
          <a:stretch>
            <a:fillRect/>
          </a:stretch>
        </p:blipFill>
        <p:spPr>
          <a:xfrm>
            <a:off x="0" y="1295637"/>
            <a:ext cx="9144000" cy="4653643"/>
          </a:xfrm>
          <a:prstGeom prst="rect">
            <a:avLst/>
          </a:prstGeom>
        </p:spPr>
      </p:pic>
      <p:sp>
        <p:nvSpPr>
          <p:cNvPr id="2" name="Titre 1">
            <a:extLst>
              <a:ext uri="{FF2B5EF4-FFF2-40B4-BE49-F238E27FC236}">
                <a16:creationId xmlns:a16="http://schemas.microsoft.com/office/drawing/2014/main" id="{B0B43B4C-7C5D-9042-AB91-A3C274D7C862}"/>
              </a:ext>
            </a:extLst>
          </p:cNvPr>
          <p:cNvSpPr>
            <a:spLocks noGrp="1"/>
          </p:cNvSpPr>
          <p:nvPr>
            <p:ph type="title"/>
          </p:nvPr>
        </p:nvSpPr>
        <p:spPr/>
        <p:txBody>
          <a:bodyPr/>
          <a:lstStyle/>
          <a:p>
            <a:r>
              <a:rPr lang="en-GB" i="1" dirty="0">
                <a:solidFill>
                  <a:srgbClr val="0F4E80"/>
                </a:solidFill>
              </a:rPr>
              <a:t>Do you speak vaccines?</a:t>
            </a:r>
          </a:p>
        </p:txBody>
      </p:sp>
    </p:spTree>
    <p:extLst>
      <p:ext uri="{BB962C8B-B14F-4D97-AF65-F5344CB8AC3E}">
        <p14:creationId xmlns:p14="http://schemas.microsoft.com/office/powerpoint/2010/main" val="1382107920"/>
      </p:ext>
    </p:extLst>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moniteur, homme&#10;&#10;Description générée automatiquement">
            <a:extLst>
              <a:ext uri="{FF2B5EF4-FFF2-40B4-BE49-F238E27FC236}">
                <a16:creationId xmlns:a16="http://schemas.microsoft.com/office/drawing/2014/main" id="{3C2BBC26-B403-B944-9A7A-E5925307D6B4}"/>
              </a:ext>
            </a:extLst>
          </p:cNvPr>
          <p:cNvPicPr>
            <a:picLocks noChangeAspect="1"/>
          </p:cNvPicPr>
          <p:nvPr/>
        </p:nvPicPr>
        <p:blipFill>
          <a:blip r:embed="rId2"/>
          <a:stretch>
            <a:fillRect/>
          </a:stretch>
        </p:blipFill>
        <p:spPr>
          <a:xfrm>
            <a:off x="0" y="1104900"/>
            <a:ext cx="9144000" cy="4648200"/>
          </a:xfrm>
          <a:prstGeom prst="rect">
            <a:avLst/>
          </a:prstGeom>
        </p:spPr>
      </p:pic>
    </p:spTree>
    <p:extLst>
      <p:ext uri="{BB962C8B-B14F-4D97-AF65-F5344CB8AC3E}">
        <p14:creationId xmlns:p14="http://schemas.microsoft.com/office/powerpoint/2010/main" val="1772473566"/>
      </p:ext>
    </p:extLst>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613792" y="1772816"/>
            <a:ext cx="8062664" cy="1512615"/>
          </a:xfrm>
        </p:spPr>
        <p:txBody>
          <a:bodyPr/>
          <a:lstStyle/>
          <a:p>
            <a:r>
              <a:rPr lang="fr-FR" dirty="0">
                <a:solidFill>
                  <a:srgbClr val="0E4F80"/>
                </a:solidFill>
              </a:rPr>
              <a:t>Système intelligent pour la vaccination</a:t>
            </a:r>
            <a:br>
              <a:rPr lang="fr-FR" dirty="0">
                <a:solidFill>
                  <a:srgbClr val="0E4F80"/>
                </a:solidFill>
              </a:rPr>
            </a:br>
            <a:r>
              <a:rPr lang="fr-FR" dirty="0">
                <a:solidFill>
                  <a:srgbClr val="0E4F80"/>
                </a:solidFill>
              </a:rPr>
              <a:t>(SIVAC)</a:t>
            </a:r>
          </a:p>
        </p:txBody>
      </p:sp>
      <p:sp>
        <p:nvSpPr>
          <p:cNvPr id="4" name="Sous-titre 3"/>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81196213"/>
      </p:ext>
    </p:extLst>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539552" y="2664972"/>
            <a:ext cx="8136904" cy="2549288"/>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en-US" sz="2100" dirty="0">
              <a:solidFill>
                <a:schemeClr val="bg1"/>
              </a:solidFill>
            </a:endParaRPr>
          </a:p>
          <a:p>
            <a:pPr algn="ctr">
              <a:lnSpc>
                <a:spcPct val="130000"/>
              </a:lnSpc>
              <a:buNone/>
              <a:defRPr/>
            </a:pPr>
            <a:r>
              <a:rPr lang="fr-FR" sz="2100" dirty="0">
                <a:solidFill>
                  <a:schemeClr val="bg1"/>
                </a:solidFill>
              </a:rPr>
              <a:t>Compte tenu des caractéristiques individuelles de la personne </a:t>
            </a:r>
            <a:r>
              <a:rPr lang="fr-FR" sz="2000" dirty="0">
                <a:solidFill>
                  <a:schemeClr val="bg1"/>
                </a:solidFill>
              </a:rPr>
              <a:t>(âge, sexe, état de santé, entourage, conditions de vie et de travail),</a:t>
            </a:r>
          </a:p>
          <a:p>
            <a:pPr algn="ctr">
              <a:lnSpc>
                <a:spcPct val="130000"/>
              </a:lnSpc>
              <a:buNone/>
              <a:defRPr/>
            </a:pPr>
            <a:endParaRPr lang="fr-FR" sz="2100" dirty="0">
              <a:solidFill>
                <a:schemeClr val="bg1"/>
              </a:solidFill>
            </a:endParaRPr>
          </a:p>
          <a:p>
            <a:pPr algn="ctr">
              <a:lnSpc>
                <a:spcPct val="130000"/>
              </a:lnSpc>
              <a:buNone/>
              <a:defRPr/>
            </a:pPr>
            <a:r>
              <a:rPr lang="fr-FR" sz="2100" dirty="0">
                <a:solidFill>
                  <a:schemeClr val="bg1"/>
                </a:solidFill>
              </a:rPr>
              <a:t>Contre quelles maladies devrait-elle être vaccinée ?</a:t>
            </a:r>
          </a:p>
          <a:p>
            <a:pPr algn="ctr">
              <a:lnSpc>
                <a:spcPct val="130000"/>
              </a:lnSpc>
              <a:buNone/>
              <a:defRPr/>
            </a:pPr>
            <a:endParaRPr lang="en-US" sz="2100" dirty="0">
              <a:solidFill>
                <a:schemeClr val="bg1"/>
              </a:solidFill>
            </a:endParaRPr>
          </a:p>
        </p:txBody>
      </p:sp>
      <p:grpSp>
        <p:nvGrpSpPr>
          <p:cNvPr id="2" name="Groupe 1">
            <a:extLst>
              <a:ext uri="{FF2B5EF4-FFF2-40B4-BE49-F238E27FC236}">
                <a16:creationId xmlns:a16="http://schemas.microsoft.com/office/drawing/2014/main" id="{0560A3F2-65A3-FC44-B85A-BEAE8DB491F4}"/>
              </a:ext>
            </a:extLst>
          </p:cNvPr>
          <p:cNvGrpSpPr/>
          <p:nvPr/>
        </p:nvGrpSpPr>
        <p:grpSpPr>
          <a:xfrm>
            <a:off x="3563888" y="1484784"/>
            <a:ext cx="2358262" cy="683948"/>
            <a:chOff x="3869922" y="1520916"/>
            <a:chExt cx="1566174" cy="683948"/>
          </a:xfrm>
        </p:grpSpPr>
        <p:sp>
          <p:nvSpPr>
            <p:cNvPr id="7" name="Ellipse 1">
              <a:extLst>
                <a:ext uri="{FF2B5EF4-FFF2-40B4-BE49-F238E27FC236}">
                  <a16:creationId xmlns:a16="http://schemas.microsoft.com/office/drawing/2014/main" id="{EE3B0F9E-561E-2249-B370-19B80B1563AC}"/>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8" name="ZoneTexte 2">
              <a:extLst>
                <a:ext uri="{FF2B5EF4-FFF2-40B4-BE49-F238E27FC236}">
                  <a16:creationId xmlns:a16="http://schemas.microsoft.com/office/drawing/2014/main" id="{71A37D21-99C3-984B-9258-070CFB7BFD83}"/>
                </a:ext>
              </a:extLst>
            </p:cNvPr>
            <p:cNvSpPr txBox="1">
              <a:spLocks noChangeArrowheads="1"/>
            </p:cNvSpPr>
            <p:nvPr/>
          </p:nvSpPr>
          <p:spPr bwMode="auto">
            <a:xfrm>
              <a:off x="4013938" y="1615805"/>
              <a:ext cx="14221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SIVAC-1</a:t>
              </a:r>
            </a:p>
          </p:txBody>
        </p:sp>
      </p:grpSp>
    </p:spTree>
    <p:extLst>
      <p:ext uri="{BB962C8B-B14F-4D97-AF65-F5344CB8AC3E}">
        <p14:creationId xmlns:p14="http://schemas.microsoft.com/office/powerpoint/2010/main" val="648357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3">
            <a:extLst>
              <a:ext uri="{FF2B5EF4-FFF2-40B4-BE49-F238E27FC236}">
                <a16:creationId xmlns:a16="http://schemas.microsoft.com/office/drawing/2014/main" id="{13035B63-9A29-864B-BBD6-A1C524C62E13}"/>
              </a:ext>
            </a:extLst>
          </p:cNvPr>
          <p:cNvSpPr txBox="1">
            <a:spLocks noChangeArrowheads="1"/>
          </p:cNvSpPr>
          <p:nvPr/>
        </p:nvSpPr>
        <p:spPr bwMode="auto">
          <a:xfrm>
            <a:off x="737574" y="2707045"/>
            <a:ext cx="7722858" cy="2569293"/>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fr-FR" sz="2100" dirty="0">
              <a:solidFill>
                <a:srgbClr val="FFFFFF"/>
              </a:solidFill>
            </a:endParaRPr>
          </a:p>
          <a:p>
            <a:pPr algn="ctr">
              <a:lnSpc>
                <a:spcPct val="130000"/>
              </a:lnSpc>
              <a:buNone/>
              <a:defRPr/>
            </a:pPr>
            <a:r>
              <a:rPr lang="fr-FR" sz="2100" dirty="0">
                <a:solidFill>
                  <a:srgbClr val="FFFFFF"/>
                </a:solidFill>
              </a:rPr>
              <a:t>Sachant maintenant contre quelles maladies cette personne devrait être vaccinée,</a:t>
            </a:r>
          </a:p>
          <a:p>
            <a:pPr algn="ctr">
              <a:lnSpc>
                <a:spcPct val="130000"/>
              </a:lnSpc>
              <a:buNone/>
              <a:defRPr/>
            </a:pPr>
            <a:endParaRPr lang="fr-FR" sz="2100" dirty="0">
              <a:solidFill>
                <a:srgbClr val="FFFFFF"/>
              </a:solidFill>
            </a:endParaRPr>
          </a:p>
          <a:p>
            <a:pPr algn="ctr">
              <a:lnSpc>
                <a:spcPct val="130000"/>
              </a:lnSpc>
              <a:buNone/>
              <a:defRPr/>
            </a:pPr>
            <a:r>
              <a:rPr lang="fr-FR" sz="2100" dirty="0">
                <a:solidFill>
                  <a:srgbClr val="FFFFFF"/>
                </a:solidFill>
              </a:rPr>
              <a:t>Est-elle à jour de ses vaccinations ? </a:t>
            </a:r>
          </a:p>
          <a:p>
            <a:pPr algn="ctr">
              <a:lnSpc>
                <a:spcPct val="130000"/>
              </a:lnSpc>
              <a:buNone/>
              <a:defRPr/>
            </a:pPr>
            <a:endParaRPr lang="en-US" sz="2100" dirty="0">
              <a:solidFill>
                <a:srgbClr val="FFFFFF"/>
              </a:solidFill>
            </a:endParaRPr>
          </a:p>
        </p:txBody>
      </p:sp>
      <p:grpSp>
        <p:nvGrpSpPr>
          <p:cNvPr id="6" name="Groupe 5">
            <a:extLst>
              <a:ext uri="{FF2B5EF4-FFF2-40B4-BE49-F238E27FC236}">
                <a16:creationId xmlns:a16="http://schemas.microsoft.com/office/drawing/2014/main" id="{E634E403-BE6E-EB40-967F-D3730C6A44C0}"/>
              </a:ext>
            </a:extLst>
          </p:cNvPr>
          <p:cNvGrpSpPr/>
          <p:nvPr/>
        </p:nvGrpSpPr>
        <p:grpSpPr>
          <a:xfrm>
            <a:off x="3581890" y="1448908"/>
            <a:ext cx="2358262" cy="683948"/>
            <a:chOff x="3869922" y="1520916"/>
            <a:chExt cx="1566174" cy="683948"/>
          </a:xfrm>
        </p:grpSpPr>
        <p:sp>
          <p:nvSpPr>
            <p:cNvPr id="7" name="Ellipse 1">
              <a:extLst>
                <a:ext uri="{FF2B5EF4-FFF2-40B4-BE49-F238E27FC236}">
                  <a16:creationId xmlns:a16="http://schemas.microsoft.com/office/drawing/2014/main" id="{11D9EA20-508C-4248-BAC3-C6A8B17E7CCB}"/>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8" name="ZoneTexte 2">
              <a:extLst>
                <a:ext uri="{FF2B5EF4-FFF2-40B4-BE49-F238E27FC236}">
                  <a16:creationId xmlns:a16="http://schemas.microsoft.com/office/drawing/2014/main" id="{C6AC476D-C4BF-3D40-BCE3-EF6585FC1739}"/>
                </a:ext>
              </a:extLst>
            </p:cNvPr>
            <p:cNvSpPr txBox="1">
              <a:spLocks noChangeArrowheads="1"/>
            </p:cNvSpPr>
            <p:nvPr/>
          </p:nvSpPr>
          <p:spPr bwMode="auto">
            <a:xfrm>
              <a:off x="4013938" y="1615805"/>
              <a:ext cx="14221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SIVAC-2</a:t>
              </a:r>
            </a:p>
          </p:txBody>
        </p:sp>
      </p:grpSp>
    </p:spTree>
    <p:extLst>
      <p:ext uri="{BB962C8B-B14F-4D97-AF65-F5344CB8AC3E}">
        <p14:creationId xmlns:p14="http://schemas.microsoft.com/office/powerpoint/2010/main" val="39917486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PVVRMSU5FIiB2YWx1ZT0iUGxhbiIvPg0KCQk8dWl0ZXh0IG5hbWU9IlRBQl9USFVNQiIgdmFsdWU9IiBNaW5pYXR1cmUiLz4NCgkJPHVpdGV4dCBuYW1lPSJUQUJfTk9URVMiIHZhbHVlPSJOb3RlcyIvPg0KCQk8dWl0ZXh0IG5hbWU9IlRBQl9TRUFSQ0giIHZhbHVlPSIgQ2hlcmNoZXI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Tm90ZXMgZGVzIGRpYXBvc2l0aXZ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jwvY29uZmlndXJhdGlvbj4NCg=="/>
  <p:tag name="MMPROD_UIDATA" val="&lt;database version=&quot;6.0&quot;&gt;&lt;object type=&quot;1&quot; unique_id=&quot;10001&quot;&gt;&lt;property id=&quot;20141&quot; value=&quot;Web_Pres7&quot;/&gt;&lt;property id=&quot;20148&quot; value=&quot;5&quot;/&gt;&lt;property id=&quot;20180&quot; value=&quot;1&quot;/&gt;&lt;property id=&quot;20181&quot; value=&quot;1&quot;/&gt;&lt;property id=&quot;20193&quot; value=&quot;-1&quot;/&gt;&lt;property id=&quot;20224&quot; value=&quot;C:\Documents and Settings\JL\Bureau\MesVaccins\Web-Pres_SMV&quot;/&gt;&lt;property id=&quot;20250&quot; value=&quot;0&quot;/&gt;&lt;property id=&quot;20251&quot; value=&quot;1&quot;/&gt;&lt;property id=&quot;20259&quot; value=&quot;0&quot;/&gt;&lt;object type=&quot;8&quot; unique_id=&quot;10695&quot;&gt;&lt;/object&gt;&lt;object type=&quot;2&quot; unique_id=&quot;10696&quot;&gt;&lt;object type=&quot;3&quot; unique_id=&quot;10697&quot;&gt;&lt;property id=&quot;20148&quot; value=&quot;5&quot;/&gt;&lt;property id=&quot;20300&quot; value=&quot;Diapositive 1 - &amp;quot;MesVaccins.net&amp;#x0D;&amp;#x0A;&amp;#x0D;&amp;#x0A;Personnalisation et aide à l’application des&amp;#x0D;&amp;#x0A;recommandations vaccinales &amp;quot;&quot;/&gt;&lt;property id=&quot;20303&quot; value=&quot;-1&quot;/&gt;&lt;property id=&quot;20307&quot; value=&quot;256&quot;/&gt;&lt;property id=&quot;20309&quot; value=&quot;-1&quot;/&gt;&lt;/object&gt;&lt;object type=&quot;3&quot; unique_id=&quot;11288&quot;&gt;&lt;property id=&quot;20148&quot; value=&quot;5&quot;/&gt;&lt;property id=&quot;20300&quot; value=&quot;Diapositive 7 - &amp;quot;MesVaccins.net : nouveau site Internet pour améliorer l’application des recommandations vaccinales&amp;quot;&quot;/&gt;&lt;property id=&quot;20303&quot; value=&quot;-1&quot;/&gt;&lt;property id=&quot;20307&quot; value=&quot;360&quot;/&gt;&lt;property id=&quot;20309&quot; value=&quot;-1&quot;/&gt;&lt;/object&gt;&lt;object type=&quot;3&quot; unique_id=&quot;11861&quot;&gt;&lt;property id=&quot;20148&quot; value=&quot;5&quot;/&gt;&lt;property id=&quot;20300&quot; value=&quot;Diapositive 2 - &amp;quot;Les recommandations vaccinales&amp;quot;&quot;/&gt;&lt;property id=&quot;20303&quot; value=&quot;-1&quot;/&gt;&lt;property id=&quot;20307&quot; value=&quot;363&quot;/&gt;&lt;property id=&quot;20309&quot; value=&quot;-1&quot;/&gt;&lt;/object&gt;&lt;object type=&quot;3&quot; unique_id=&quot;11862&quot;&gt;&lt;property id=&quot;20148&quot; value=&quot;5&quot;/&gt;&lt;property id=&quot;20300&quot; value=&quot;Diapositive 8 - &amp;quot;Outils de MesVaccins.net&amp;quot;&quot;/&gt;&lt;property id=&quot;20303&quot; value=&quot;-1&quot;/&gt;&lt;property id=&quot;20307&quot; value=&quot;362&quot;/&gt;&lt;property id=&quot;20309&quot; value=&quot;-1&quot;/&gt;&lt;/object&gt;&lt;object type=&quot;3&quot; unique_id=&quot;11992&quot;&gt;&lt;property id=&quot;20148&quot; value=&quot;5&quot;/&gt;&lt;property id=&quot;20300&quot; value=&quot;Diapositive 3 - &amp;quot;Adaptation continuelle…&amp;quot;&quot;/&gt;&lt;property id=&quot;20303&quot; value=&quot;-1&quot;/&gt;&lt;property id=&quot;20307&quot; value=&quot;364&quot;/&gt;&lt;property id=&quot;20309&quot; value=&quot;-1&quot;/&gt;&lt;/object&gt;&lt;object type=&quot;3&quot; unique_id=&quot;12346&quot;&gt;&lt;property id=&quot;20148&quot; value=&quot;5&quot;/&gt;&lt;property id=&quot;20300&quot; value=&quot;Diapositive 10 - &amp;quot;Règle n° 303 – Dernière mise à jour le 05/11/2009 par Isabelle Laville&amp;quot;&quot;/&gt;&lt;property id=&quot;20303&quot; value=&quot;-1&quot;/&gt;&lt;property id=&quot;20307&quot; value=&quot;365&quot;/&gt;&lt;property id=&quot;20309&quot; value=&quot;-1&quot;/&gt;&lt;/object&gt;&lt;object type=&quot;3&quot; unique_id=&quot;13270&quot;&gt;&lt;property id=&quot;20148&quot; value=&quot;5&quot;/&gt;&lt;property id=&quot;20300&quot; value=&quot;Diapositive 11 - &amp;quot;Règle : items de médecine des voyages&amp;quot;&quot;/&gt;&lt;property id=&quot;20303&quot; value=&quot;-1&quot;/&gt;&lt;property id=&quot;20307&quot; value=&quot;375&quot;/&gt;&lt;property id=&quot;20309&quot; value=&quot;-1&quot;/&gt;&lt;/object&gt;&lt;object type=&quot;3&quot; unique_id=&quot;13271&quot;&gt;&lt;property id=&quot;20148&quot; value=&quot;5&quot;/&gt;&lt;property id=&quot;20300&quot; value=&quot;Diapositive 12 - &amp;quot;Messages d’information dans les règles&amp;quot;&quot;/&gt;&lt;property id=&quot;20303&quot; value=&quot;-1&quot;/&gt;&lt;property id=&quot;20307&quot; value=&quot;377&quot;/&gt;&lt;property id=&quot;20309&quot; value=&quot;-1&quot;/&gt;&lt;/object&gt;&lt;object type=&quot;3&quot; unique_id=&quot;13487&quot;&gt;&lt;property id=&quot;20148&quot; value=&quot;5&quot;/&gt;&lt;property id=&quot;20300&quot; value=&quot;Diapositive 27&quot;/&gt;&lt;property id=&quot;20303&quot; value=&quot;-1&quot;/&gt;&lt;property id=&quot;20307&quot; value=&quot;378&quot;/&gt;&lt;property id=&quot;20309&quot; value=&quot;-1&quot;/&gt;&lt;/object&gt;&lt;object type=&quot;3&quot; unique_id=&quot;13488&quot;&gt;&lt;property id=&quot;20148&quot; value=&quot;5&quot;/&gt;&lt;property id=&quot;20300&quot; value=&quot;Diapositive 28 - &amp;quot;Carnet de vaccination électronique&amp;quot;&quot;/&gt;&lt;property id=&quot;20303&quot; value=&quot;-1&quot;/&gt;&lt;property id=&quot;20307&quot; value=&quot;379&quot;/&gt;&lt;property id=&quot;20309&quot; value=&quot;-1&quot;/&gt;&lt;/object&gt;&lt;object type=&quot;3&quot; unique_id=&quot;13637&quot;&gt;&lt;property id=&quot;20148&quot; value=&quot;5&quot;/&gt;&lt;property id=&quot;20300&quot; value=&quot;Diapositive 36 - &amp;quot;Fonctionnalités 2.0 de MesVaccins.net&amp;quot;&quot;/&gt;&lt;property id=&quot;20303&quot; value=&quot;-1&quot;/&gt;&lt;property id=&quot;20307&quot; value=&quot;381&quot;/&gt;&lt;property id=&quot;20309&quot; value=&quot;-1&quot;/&gt;&lt;/object&gt;&lt;object type=&quot;3&quot; unique_id=&quot;13638&quot;&gt;&lt;property id=&quot;20148&quot; value=&quot;5&quot;/&gt;&lt;property id=&quot;20300&quot; value=&quot;Diapositive 37 - &amp;quot;Modèle économique&amp;quot;&quot;/&gt;&lt;property id=&quot;20303&quot; value=&quot;-1&quot;/&gt;&lt;property id=&quot;20307&quot; value=&quot;383&quot;/&gt;&lt;property id=&quot;20309&quot; value=&quot;-1&quot;/&gt;&lt;/object&gt;&lt;object type=&quot;3&quot; unique_id=&quot;13639&quot;&gt;&lt;property id=&quot;20148&quot; value=&quot;5&quot;/&gt;&lt;property id=&quot;20300&quot; value=&quot;Diapositive 38 - &amp;quot;Soutien et partenariats&amp;quot;&quot;/&gt;&lt;property id=&quot;20303&quot; value=&quot;-1&quot;/&gt;&lt;property id=&quot;20307&quot; value=&quot;384&quot;/&gt;&lt;property id=&quot;20309&quot; value=&quot;-1&quot;/&gt;&lt;/object&gt;&lt;object type=&quot;3&quot; unique_id=&quot;13832&quot;&gt;&lt;property id=&quot;20148&quot; value=&quot;5&quot;/&gt;&lt;property id=&quot;20300&quot; value=&quot;Diapositive 26 - &amp;quot;Carnet de vaccination électronique&amp;quot;&quot;/&gt;&lt;property id=&quot;20303&quot; value=&quot;-1&quot;/&gt;&lt;property id=&quot;20307&quot; value=&quot;385&quot;/&gt;&lt;property id=&quot;20309&quot; value=&quot;-1&quot;/&gt;&lt;/object&gt;&lt;object type=&quot;3&quot; unique_id=&quot;14254&quot;&gt;&lt;property id=&quot;20148&quot; value=&quot;5&quot;/&gt;&lt;property id=&quot;20300&quot; value=&quot;Diapositive 14 - &amp;quot;Page d’accueil de MesVaccins.net&amp;quot;&quot;/&gt;&lt;property id=&quot;20303&quot; value=&quot;-1&quot;/&gt;&lt;property id=&quot;20307&quot; value=&quot;388&quot;/&gt;&lt;property id=&quot;20309&quot; value=&quot;-1&quot;/&gt;&lt;/object&gt;&lt;object type=&quot;3&quot; unique_id=&quot;14441&quot;&gt;&lt;property id=&quot;20148&quot; value=&quot;5&quot;/&gt;&lt;property id=&quot;20300&quot; value=&quot;Diapositive 18&quot;/&gt;&lt;property id=&quot;20303&quot; value=&quot;-1&quot;/&gt;&lt;property id=&quot;20307&quot; value=&quot;389&quot;/&gt;&lt;property id=&quot;20309&quot; value=&quot;-1&quot;/&gt;&lt;/object&gt;&lt;object type=&quot;3&quot; unique_id=&quot;15163&quot;&gt;&lt;property id=&quot;20148&quot; value=&quot;5&quot;/&gt;&lt;property id=&quot;20300&quot; value=&quot;Diapositive 9 - &amp;quot;Fonctionnement du système expert&amp;quot;&quot;/&gt;&lt;property id=&quot;20303&quot; value=&quot;-1&quot;/&gt;&lt;property id=&quot;20307&quot; value=&quot;396&quot;/&gt;&lt;property id=&quot;20309&quot; value=&quot;-1&quot;/&gt;&lt;/object&gt;&lt;object type=&quot;3&quot; unique_id=&quot;15169&quot;&gt;&lt;property id=&quot;20148&quot; value=&quot;5&quot;/&gt;&lt;property id=&quot;20300&quot; value=&quot;Diapositive 16 - &amp;quot;Préparer votre dossier de consultation de médecine des voyages&amp;quot;&quot;/&gt;&lt;property id=&quot;20303&quot; value=&quot;-1&quot;/&gt;&lt;property id=&quot;20307&quot; value=&quot;399&quot;/&gt;&lt;property id=&quot;20309&quot; value=&quot;-1&quot;/&gt;&lt;/object&gt;&lt;object type=&quot;3&quot; unique_id=&quot;15170&quot;&gt;&lt;property id=&quot;20148&quot; value=&quot;5&quot;/&gt;&lt;property id=&quot;20300&quot; value=&quot;Diapositive 15 - &amp;quot;Trouver le centre de vaccinations internationales le plus proche&amp;quot;&quot;/&gt;&lt;property id=&quot;20303&quot; value=&quot;-1&quot;/&gt;&lt;property id=&quot;20307&quot; value=&quot;398&quot;/&gt;&lt;property id=&quot;20309&quot; value=&quot;-1&quot;/&gt;&lt;/object&gt;&lt;object type=&quot;3&quot; unique_id=&quot;15171&quot;&gt;&lt;property id=&quot;20148&quot; value=&quot;5&quot;/&gt;&lt;property id=&quot;20300&quot; value=&quot;Diapositive 39 - &amp;quot;Conclusion : MesVaccins.net…&amp;quot;&quot;/&gt;&lt;property id=&quot;20303&quot; value=&quot;-1&quot;/&gt;&lt;property id=&quot;20307&quot; value=&quot;403&quot;/&gt;&lt;property id=&quot;20309&quot; value=&quot;-1&quot;/&gt;&lt;/object&gt;&lt;object type=&quot;3&quot; unique_id=&quot;16130&quot;&gt;&lt;property id=&quot;20148&quot; value=&quot;5&quot;/&gt;&lt;property id=&quot;20300&quot; value=&quot;Diapositive 19&quot;/&gt;&lt;property id=&quot;20303&quot; value=&quot;-1&quot;/&gt;&lt;property id=&quot;20307&quot; value=&quot;406&quot;/&gt;&lt;property id=&quot;20309&quot; value=&quot;-1&quot;/&gt;&lt;/object&gt;&lt;object type=&quot;3&quot; unique_id=&quot;16131&quot;&gt;&lt;property id=&quot;20148&quot; value=&quot;5&quot;/&gt;&lt;property id=&quot;20300&quot; value=&quot;Diapositive 20 - &amp;quot;Interface professionnels de santé&amp;quot;&quot;/&gt;&lt;property id=&quot;20303&quot; value=&quot;-1&quot;/&gt;&lt;property id=&quot;20307&quot; value=&quot;407&quot;/&gt;&lt;property id=&quot;20309&quot; value=&quot;-1&quot;/&gt;&lt;/object&gt;&lt;object type=&quot;3&quot; unique_id=&quot;16132&quot;&gt;&lt;property id=&quot;20148&quot; value=&quot;5&quot;/&gt;&lt;property id=&quot;20300&quot; value=&quot;Diapositive 21 - &amp;quot;Vaccins pour protéger contre les maladies sélectionnées dans un contexte déterminé&amp;quot;&quot;/&gt;&lt;property id=&quot;20303&quot; value=&quot;-1&quot;/&gt;&lt;property id=&quot;20307&quot; value=&quot;408&quot;/&gt;&lt;property id=&quot;20309&quot; value=&quot;-1&quot;/&gt;&lt;/object&gt;&lt;object type=&quot;3&quot; unique_id=&quot;16133&quot;&gt;&lt;property id=&quot;20148&quot; value=&quot;5&quot;/&gt;&lt;property id=&quot;20300&quot; value=&quot;Diapositive 22 - &amp;quot;Imprimer l’ordonnance&amp;quot;&quot;/&gt;&lt;property id=&quot;20303&quot; value=&quot;-1&quot;/&gt;&lt;property id=&quot;20307&quot; value=&quot;409&quot;/&gt;&lt;property id=&quot;20309&quot; value=&quot;-1&quot;/&gt;&lt;/object&gt;&lt;object type=&quot;3&quot; unique_id=&quot;16444&quot;&gt;&lt;property id=&quot;20148&quot; value=&quot;5&quot;/&gt;&lt;property id=&quot;20300&quot; value=&quot;Diapositive 23 - &amp;quot;Aider le médecin à informer le patient&amp;quot;&quot;/&gt;&lt;property id=&quot;20307&quot; value=&quot;411&quot;/&gt;&lt;property id=&quot;20309&quot; value=&quot;-1&quot;/&gt;&lt;/object&gt;&lt;object type=&quot;3&quot; unique_id=&quot;16620&quot;&gt;&lt;property id=&quot;20148&quot; value=&quot;5&quot;/&gt;&lt;property id=&quot;20300&quot; value=&quot;Diapositive 24 - &amp;quot;Infos et outils : documentation&amp;quot;&quot;/&gt;&lt;property id=&quot;20307&quot; value=&quot;413&quot;/&gt;&lt;property id=&quot;20309&quot; value=&quot;-1&quot;/&gt;&lt;/object&gt;&lt;object type=&quot;3&quot; unique_id=&quot;16621&quot;&gt;&lt;property id=&quot;20148&quot; value=&quot;5&quot;/&gt;&lt;property id=&quot;20300&quot; value=&quot;Diapositive 25 - &amp;quot;Infos et outils : sélecteur de vaccins&amp;quot;&quot;/&gt;&lt;property id=&quot;20307&quot; value=&quot;412&quot;/&gt;&lt;property id=&quot;20309&quot; value=&quot;-1&quot;/&gt;&lt;/object&gt;&lt;object type=&quot;3&quot; unique_id=&quot;16685&quot;&gt;&lt;property id=&quot;20148&quot; value=&quot;5&quot;/&gt;&lt;property id=&quot;20300&quot; value=&quot;Diapositive 4 - &amp;quot;État des lieux&amp;quot;&quot;/&gt;&lt;property id=&quot;20307&quot; value=&quot;414&quot;/&gt;&lt;/object&gt;&lt;object type=&quot;3&quot; unique_id=&quot;16951&quot;&gt;&lt;property id=&quot;20148&quot; value=&quot;5&quot;/&gt;&lt;property id=&quot;20300&quot; value=&quot;Diapositive 29 - &amp;quot;Logiciel - Formulaire&amp;quot;&quot;/&gt;&lt;property id=&quot;20307&quot; value=&quot;416&quot;/&gt;&lt;/object&gt;&lt;object type=&quot;3&quot; unique_id=&quot;16952&quot;&gt;&lt;property id=&quot;20148&quot; value=&quot;5&quot;/&gt;&lt;property id=&quot;20300&quot; value=&quot;Diapositive 32 - &amp;quot;Logiciel - Carnet de vaccination &amp;quot;&quot;/&gt;&lt;property id=&quot;20307&quot; value=&quot;417&quot;/&gt;&lt;/object&gt;&lt;object type=&quot;3&quot; unique_id=&quot;17479&quot;&gt;&lt;property id=&quot;20148&quot; value=&quot;5&quot;/&gt;&lt;property id=&quot;20300&quot; value=&quot;Diapositive 33 - &amp;quot;Vers la santé 2.0&amp;quot;&quot;/&gt;&lt;property id=&quot;20307&quot; value=&quot;422&quot;/&gt;&lt;/object&gt;&lt;object type=&quot;3&quot; unique_id=&quot;17480&quot;&gt;&lt;property id=&quot;20148&quot; value=&quot;5&quot;/&gt;&lt;property id=&quot;20300&quot; value=&quot;Diapositive 35 - &amp;quot;Améliorer la qualité des soins grâce au partage d’informations médicales&amp;quot;&quot;/&gt;&lt;property id=&quot;20307&quot; value=&quot;423&quot;/&gt;&lt;/object&gt;&lt;object type=&quot;3&quot; unique_id=&quot;18202&quot;&gt;&lt;property id=&quot;20148&quot; value=&quot;5&quot;/&gt;&lt;property id=&quot;20300&quot; value=&quot;Diapositive 6 - &amp;quot;Amélioration de l’application des recommandations vaccinales&amp;quot;&quot;/&gt;&lt;property id=&quot;20307&quot; value=&quot;435&quot;/&gt;&lt;/object&gt;&lt;object type=&quot;3&quot; unique_id=&quot;18206&quot;&gt;&lt;property id=&quot;20148&quot; value=&quot;5&quot;/&gt;&lt;property id=&quot;20300&quot; value=&quot;Diapositive 34 - &amp;quot;La technologie web 2.0&amp;quot;&quot;/&gt;&lt;property id=&quot;20307&quot; value=&quot;431&quot;/&gt;&lt;/object&gt;&lt;object type=&quot;3&quot; unique_id=&quot;18825&quot;&gt;&lt;property id=&quot;20148&quot; value=&quot;5&quot;/&gt;&lt;property id=&quot;20300&quot; value=&quot;Diapositive 5&quot;/&gt;&lt;property id=&quot;20307&quot; value=&quot;437&quot;/&gt;&lt;/object&gt;&lt;object type=&quot;3&quot; unique_id=&quot;19504&quot;&gt;&lt;property id=&quot;20148&quot; value=&quot;5&quot;/&gt;&lt;property id=&quot;20300&quot; value=&quot;Diapositive 13 - &amp;quot;Le 14 avril 2010&amp;quot;&quot;/&gt;&lt;property id=&quot;20307&quot; value=&quot;438&quot;/&gt;&lt;/object&gt;&lt;object type=&quot;3&quot; unique_id=&quot;19814&quot;&gt;&lt;property id=&quot;20148&quot; value=&quot;5&quot;/&gt;&lt;property id=&quot;20300&quot; value=&quot;Diapositive 17 - &amp;quot;www.medecine-des-voyages.net&amp;quot;&quot;/&gt;&lt;property id=&quot;20307&quot; value=&quot;439&quot;/&gt;&lt;/object&gt;&lt;object type=&quot;3&quot; unique_id=&quot;20362&quot;&gt;&lt;property id=&quot;20148&quot; value=&quot;5&quot;/&gt;&lt;property id=&quot;20300&quot; value=&quot;Diapositive 30&quot;/&gt;&lt;property id=&quot;20307&quot; value=&quot;440&quot;/&gt;&lt;/object&gt;&lt;object type=&quot;3&quot; unique_id=&quot;20363&quot;&gt;&lt;property id=&quot;20148&quot; value=&quot;5&quot;/&gt;&lt;property id=&quot;20300&quot; value=&quot;Diapositive 31&quot;/&gt;&lt;property id=&quot;20307&quot; value=&quot;441&quot;/&gt;&lt;/object&gt;&lt;/object&gt;&lt;object type=&quot;4&quot; unique_id=&quot;15582&quot;&gt;&lt;/object&gt;&lt;/object&gt;&lt;/database&gt;"/>
</p:tagLst>
</file>

<file path=ppt/theme/theme1.xml><?xml version="1.0" encoding="utf-8"?>
<a:theme xmlns:a="http://schemas.openxmlformats.org/drawingml/2006/main" name="Modèle par défau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0121-MesVaccins.ne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25611</TotalTime>
  <Words>966</Words>
  <Application>Microsoft Macintosh PowerPoint</Application>
  <PresentationFormat>Transparent</PresentationFormat>
  <Paragraphs>194</Paragraphs>
  <Slides>36</Slides>
  <Notes>0</Notes>
  <HiddenSlides>0</HiddenSlides>
  <MMClips>1</MMClips>
  <ScaleCrop>false</ScaleCrop>
  <HeadingPairs>
    <vt:vector size="6" baseType="variant">
      <vt:variant>
        <vt:lpstr>Polices utilisées</vt:lpstr>
      </vt:variant>
      <vt:variant>
        <vt:i4>5</vt:i4>
      </vt:variant>
      <vt:variant>
        <vt:lpstr>Thème</vt:lpstr>
      </vt:variant>
      <vt:variant>
        <vt:i4>8</vt:i4>
      </vt:variant>
      <vt:variant>
        <vt:lpstr>Titres des diapositives</vt:lpstr>
      </vt:variant>
      <vt:variant>
        <vt:i4>36</vt:i4>
      </vt:variant>
    </vt:vector>
  </HeadingPairs>
  <TitlesOfParts>
    <vt:vector size="49" baseType="lpstr">
      <vt:lpstr>Arial</vt:lpstr>
      <vt:lpstr>R Frutiger Roman</vt:lpstr>
      <vt:lpstr>Symbol</vt:lpstr>
      <vt:lpstr>Times New Roman</vt:lpstr>
      <vt:lpstr>Wingdings</vt:lpstr>
      <vt:lpstr>Modèle par défaut</vt:lpstr>
      <vt:lpstr>1_Conception personnalisée</vt:lpstr>
      <vt:lpstr>Conception personnalisée</vt:lpstr>
      <vt:lpstr>20160121-MesVaccins.net</vt:lpstr>
      <vt:lpstr>2_Conception personnalisée</vt:lpstr>
      <vt:lpstr>3_Conception personnalisée</vt:lpstr>
      <vt:lpstr>4_Conception personnalisée</vt:lpstr>
      <vt:lpstr>5_Conception personnalisée</vt:lpstr>
      <vt:lpstr>Présentation PowerPoint</vt:lpstr>
      <vt:lpstr>Administration directe de l’information factuelle dans un contenant d’information partagé</vt:lpstr>
      <vt:lpstr>Nomenclature unifiée des vaccins</vt:lpstr>
      <vt:lpstr>Présentation PowerPoint</vt:lpstr>
      <vt:lpstr>Do you speak vaccines?</vt:lpstr>
      <vt:lpstr>Présentation PowerPoint</vt:lpstr>
      <vt:lpstr>Système intelligent pour la vaccination (SIVAC)</vt:lpstr>
      <vt:lpstr>Présentation PowerPoint</vt:lpstr>
      <vt:lpstr>Présentation PowerPoint</vt:lpstr>
      <vt:lpstr>Evaluation du statut vaccinal</vt:lpstr>
      <vt:lpstr>Langage dédié à la vaccination (Immunisation specific language)</vt:lpstr>
      <vt:lpstr>Présentation PowerPoint</vt:lpstr>
      <vt:lpstr>Piloter la gestion de la vaccination</vt:lpstr>
      <vt:lpstr>Collecte et consolidation des données pour la constitution d’un registre vaccinal</vt:lpstr>
      <vt:lpstr>Suivi de la couverture vaccinale</vt:lpstr>
      <vt:lpstr>En pratique, quatre modules</vt:lpstr>
      <vt:lpstr>Présentation PowerPoint</vt:lpstr>
      <vt:lpstr>Centre de vaccination</vt:lpstr>
      <vt:lpstr>Gestion des accès professionnels</vt:lpstr>
      <vt:lpstr>Secrétariat d’accueil : enregistrement du dossier vaccinal professionnel</vt:lpstr>
      <vt:lpstr>Poste de vaccination : le vaccinateur ouvre le dossier vaccinal</vt:lpstr>
      <vt:lpstr>Poste de vaccination : questionnaire prévaccinal</vt:lpstr>
      <vt:lpstr>Poste de vaccination : vérification éligibilité</vt:lpstr>
      <vt:lpstr>Poste de vaccination : vérification éligibilité</vt:lpstr>
      <vt:lpstr>Poste de vaccination : enregistrement de l’acte vaccinal</vt:lpstr>
      <vt:lpstr>Poste de vaccination :  enregistrement de l’acte vaccinal</vt:lpstr>
      <vt:lpstr>Présentation PowerPoint</vt:lpstr>
      <vt:lpstr>Information de la personne vaccinée</vt:lpstr>
      <vt:lpstr>Présentation PowerPoint</vt:lpstr>
      <vt:lpstr>Présentation PowerPoint</vt:lpstr>
      <vt:lpstr>Présentation PowerPoint</vt:lpstr>
      <vt:lpstr>Pharmacovigilance renforcée</vt:lpstr>
      <vt:lpstr>Sollicitation active des personnes vaccinées Envoi d’un courriel +/- SMS 15 jours après l’administration du vaccin</vt:lpstr>
      <vt:lpstr>Campagnes de pharmacovigilance</vt:lpstr>
      <vt:lpstr>Bénéfices attendus de la pharmacovigilance renforcée</vt:lpstr>
      <vt:lpstr>Le carnet de vaccination électronique est utile :</vt:lpstr>
    </vt:vector>
  </TitlesOfParts>
  <Company>CEB/SDT/ANB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Vergnaud G.</dc:creator>
  <cp:lastModifiedBy>Jean-Louis KOECK</cp:lastModifiedBy>
  <cp:revision>2114</cp:revision>
  <cp:lastPrinted>2017-03-09T19:07:18Z</cp:lastPrinted>
  <dcterms:created xsi:type="dcterms:W3CDTF">2016-06-02T07:48:42Z</dcterms:created>
  <dcterms:modified xsi:type="dcterms:W3CDTF">2021-02-05T12:06:32Z</dcterms:modified>
</cp:coreProperties>
</file>