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0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5B5BD-53B2-DD4D-A851-E19A7090EF12}" type="datetimeFigureOut">
              <a:rPr lang="fr-FR" smtClean="0"/>
              <a:t>13/11/2015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EEBA4-E6BA-AF42-9D84-355A265EE6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136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Espace réservé de l'image des diapositives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64515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D1EA13-B2D4-4D72-A83E-34FA22212323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00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8303CF64-ADA7-4358-A408-95FB50DF4E71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FF25CB7-10D8-4A6C-B99E-4BF0F8103D7D}" type="datetime1">
              <a:rPr lang="fr-FR" smtClean="0"/>
              <a:t>13/11/2015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fr-FR" smtClean="0"/>
              <a:t>‹#›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pPr rtl="0"/>
            <a:fld id="{47ED1DB6-3766-445C-AC9D-165DE3D5E49F}" type="datetime1">
              <a:rPr lang="fr-FR" smtClean="0"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pPr rtl="0"/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8303CF64-ADA7-4358-A408-95FB50DF4E71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55B4-C0CA-4C4B-9961-1C9F56BC1DF5}" type="slidenum">
              <a:rPr lang="en-US" smtClean="0"/>
              <a:t>‹N°›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pPr rtl="0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F9D1628-3034-4469-913A-44EBC76006AF}" type="datetime1">
              <a:rPr lang="fr-FR" smtClean="0"/>
              <a:t>13/11/2015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fr-FR" smtClean="0"/>
              <a:t>‹#›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D4A7A20-5EBA-49EA-815D-83177422DC48}" type="datetime1">
              <a:rPr lang="fr-FR" smtClean="0"/>
              <a:t>13/11/2015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fr-FR" smtClean="0"/>
              <a:t>‹#›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6F58F7F-2D92-4CAE-816E-D7DAD151BBC7}" type="datetime1">
              <a:rPr lang="fr-FR" smtClean="0"/>
              <a:t>13/11/2015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fr-FR" smtClean="0"/>
              <a:t>‹#›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pPr rtl="0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303CF64-ADA7-4358-A408-95FB50DF4E71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87CF55B4-C0CA-4C4B-9961-1C9F56BC1DF5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4E93BB5-03F6-45F6-9167-AB4FDC8B8B6D}" type="datetime1">
              <a:rPr lang="fr-FR" smtClean="0"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fr-FR" smtClean="0"/>
              <a:t>‹#›</a:t>
            </a: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613E731F-0F1F-49AB-915A-2EF72EAAD534}" type="datetime1">
              <a:rPr lang="fr-FR" smtClean="0"/>
              <a:t>13/11/2015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r>
              <a:rPr lang="fr-FR" smtClean="0"/>
              <a:t>‹#›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‹#›</a:t>
            </a:r>
            <a:endParaRPr lang="fr-FR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8284AD4-7BC3-453C-A06A-00A45A732911}" type="datetime1">
              <a:rPr lang="fr-FR" smtClean="0"/>
              <a:pPr/>
              <a:t>13/11/2015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‹#›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  <p:sldLayoutId id="2147483890" r:id="rId19"/>
    <p:sldLayoutId id="2147483891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29207" y="4624668"/>
            <a:ext cx="5814793" cy="933450"/>
          </a:xfrm>
        </p:spPr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</a:rPr>
              <a:t>Vaccination antigrippale </a:t>
            </a:r>
            <a:br>
              <a:rPr lang="fr-FR" sz="3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fr-FR" sz="3600" b="1" dirty="0" smtClean="0">
                <a:solidFill>
                  <a:schemeClr val="accent1">
                    <a:lumMod val="50000"/>
                  </a:schemeClr>
                </a:solidFill>
              </a:rPr>
              <a:t>et Grossesse</a:t>
            </a:r>
            <a:endParaRPr lang="fr-FR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15052" y="5855563"/>
            <a:ext cx="4924148" cy="758302"/>
          </a:xfrm>
        </p:spPr>
        <p:txBody>
          <a:bodyPr>
            <a:normAutofit/>
          </a:bodyPr>
          <a:lstStyle/>
          <a:p>
            <a:r>
              <a:rPr lang="fr-FR" sz="1800" i="1" dirty="0" smtClean="0"/>
              <a:t>Groupe Vaccination et Prévention de la SPILF</a:t>
            </a:r>
            <a:endParaRPr lang="fr-FR" sz="1800" i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9694" y="628576"/>
            <a:ext cx="1799513" cy="3175611"/>
          </a:xfrm>
          <a:prstGeom prst="rect">
            <a:avLst/>
          </a:prstGeom>
        </p:spPr>
      </p:pic>
      <p:pic>
        <p:nvPicPr>
          <p:cNvPr id="7" name="Image 6" descr="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4" y="4710396"/>
            <a:ext cx="2636344" cy="10778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937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grippe est elle plus grave chez une femme enceinte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449062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600" b="1" dirty="0" smtClean="0"/>
              <a:t>OUI</a:t>
            </a:r>
            <a:r>
              <a:rPr lang="fr-FR" dirty="0" smtClean="0"/>
              <a:t>, </a:t>
            </a:r>
            <a:endParaRPr lang="fr-FR" dirty="0"/>
          </a:p>
          <a:p>
            <a:pPr lvl="1"/>
            <a:r>
              <a:rPr lang="fr-FR" dirty="0" smtClean="0"/>
              <a:t>Le risque de </a:t>
            </a:r>
            <a:r>
              <a:rPr lang="fr-FR" dirty="0" smtClean="0">
                <a:solidFill>
                  <a:srgbClr val="FF0000"/>
                </a:solidFill>
              </a:rPr>
              <a:t>survenue de </a:t>
            </a:r>
            <a:r>
              <a:rPr lang="fr-FR" dirty="0" smtClean="0"/>
              <a:t>forme grave et de décès est plus important que dans la population générale. </a:t>
            </a:r>
            <a:r>
              <a:rPr lang="fr-FR" sz="1400" dirty="0"/>
              <a:t>(</a:t>
            </a:r>
            <a:r>
              <a:rPr lang="fr-FR" sz="1400" i="1" dirty="0"/>
              <a:t>Jamieson, Lancet 2009</a:t>
            </a:r>
            <a:r>
              <a:rPr lang="fr-FR" sz="1400" dirty="0"/>
              <a:t>)</a:t>
            </a:r>
          </a:p>
          <a:p>
            <a:pPr lvl="1"/>
            <a:r>
              <a:rPr lang="fr-FR" dirty="0" smtClean="0"/>
              <a:t>Le risque d’hospitalisation est également plus important que pour une femme non </a:t>
            </a:r>
            <a:r>
              <a:rPr lang="fr-FR" dirty="0" smtClean="0"/>
              <a:t>enceinte, </a:t>
            </a:r>
            <a:r>
              <a:rPr lang="fr-FR" dirty="0" smtClean="0"/>
              <a:t>et augmente avec le trimestre et la présence de comorbidités (pathologie respiratoire chronique ++). </a:t>
            </a:r>
            <a:r>
              <a:rPr lang="fr-FR" sz="1400" i="1" dirty="0" smtClean="0"/>
              <a:t>(Dodds, Can Med </a:t>
            </a:r>
            <a:r>
              <a:rPr lang="fr-FR" sz="1400" i="1" dirty="0" err="1" smtClean="0"/>
              <a:t>Assoc</a:t>
            </a:r>
            <a:r>
              <a:rPr lang="fr-FR" sz="1400" i="1" dirty="0" smtClean="0"/>
              <a:t> J 2007)</a:t>
            </a:r>
            <a:endParaRPr lang="fr-FR" sz="1400" dirty="0" smtClean="0"/>
          </a:p>
          <a:p>
            <a:pPr lvl="2"/>
            <a:r>
              <a:rPr lang="fr-FR" dirty="0" smtClean="0"/>
              <a:t>Multiplié par 1.7 au 1</a:t>
            </a:r>
            <a:r>
              <a:rPr lang="fr-FR" baseline="30000" dirty="0" smtClean="0"/>
              <a:t>er</a:t>
            </a:r>
            <a:r>
              <a:rPr lang="fr-FR" dirty="0" smtClean="0"/>
              <a:t> trimestre (IC95%, 1.0-2.8)</a:t>
            </a:r>
          </a:p>
          <a:p>
            <a:pPr lvl="2"/>
            <a:r>
              <a:rPr lang="fr-FR" dirty="0" smtClean="0"/>
              <a:t>Multiplié par 5.1 au 3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r>
              <a:rPr lang="fr-FR" dirty="0"/>
              <a:t>trimestre (IC95</a:t>
            </a:r>
            <a:r>
              <a:rPr lang="fr-FR" dirty="0" smtClean="0"/>
              <a:t>%, 3.6-7.3)</a:t>
            </a:r>
          </a:p>
          <a:p>
            <a:pPr lvl="2"/>
            <a:r>
              <a:rPr lang="fr-FR" dirty="0" smtClean="0"/>
              <a:t>Multiplié par 7.9 au 3</a:t>
            </a:r>
            <a:r>
              <a:rPr lang="fr-FR" baseline="30000" dirty="0" smtClean="0"/>
              <a:t>ème</a:t>
            </a:r>
            <a:r>
              <a:rPr lang="fr-FR" dirty="0" smtClean="0"/>
              <a:t> trimestre si comorbidité </a:t>
            </a:r>
            <a:r>
              <a:rPr lang="fr-FR" dirty="0"/>
              <a:t>(IC95</a:t>
            </a:r>
            <a:r>
              <a:rPr lang="fr-FR" dirty="0" smtClean="0"/>
              <a:t>%, 5.0-12.5)</a:t>
            </a:r>
            <a:endParaRPr lang="fr-FR" dirty="0"/>
          </a:p>
          <a:p>
            <a:r>
              <a:rPr lang="fr-FR" sz="1800" b="1" dirty="0"/>
              <a:t>Hypothèses physiopathologiques </a:t>
            </a:r>
          </a:p>
          <a:p>
            <a:pPr lvl="1"/>
            <a:r>
              <a:rPr lang="fr-FR" dirty="0"/>
              <a:t>Altération de la réponse immunitaire </a:t>
            </a:r>
            <a:r>
              <a:rPr lang="fr-FR" dirty="0" smtClean="0"/>
              <a:t>sous l’effet des </a:t>
            </a:r>
            <a:r>
              <a:rPr lang="fr-FR" dirty="0"/>
              <a:t>hormones de la grossesse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Kourtis</a:t>
            </a:r>
            <a:r>
              <a:rPr lang="fr-FR" sz="1400" i="1" dirty="0" smtClean="0"/>
              <a:t>, N </a:t>
            </a:r>
            <a:r>
              <a:rPr lang="fr-FR" sz="1400" i="1" dirty="0" err="1" smtClean="0"/>
              <a:t>Engl</a:t>
            </a:r>
            <a:r>
              <a:rPr lang="fr-FR" sz="1400" i="1" dirty="0" smtClean="0"/>
              <a:t> J Med 2014)</a:t>
            </a:r>
            <a:endParaRPr lang="fr-FR" sz="1400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Diminution de la capacité pulmonaire par modification des systèmes respiratoires et cardio-vasculaires.</a:t>
            </a:r>
          </a:p>
          <a:p>
            <a:pPr marL="228600" lvl="1" indent="0">
              <a:buNone/>
            </a:pP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8626" y="6022625"/>
            <a:ext cx="574928" cy="7076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6536" y="6022625"/>
            <a:ext cx="574927" cy="70760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4787" y="4711062"/>
            <a:ext cx="609435" cy="72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00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Conséquences pour le fœtus </a:t>
            </a:r>
            <a:r>
              <a:rPr lang="fr-FR" dirty="0" smtClean="0"/>
              <a:t> d’une </a:t>
            </a:r>
            <a:r>
              <a:rPr lang="fr-FR" dirty="0"/>
              <a:t>grippe maternelle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7452" y="2487228"/>
            <a:ext cx="7556313" cy="3514078"/>
          </a:xfrm>
        </p:spPr>
        <p:txBody>
          <a:bodyPr/>
          <a:lstStyle/>
          <a:p>
            <a:r>
              <a:rPr lang="fr-FR" dirty="0"/>
              <a:t>C</a:t>
            </a:r>
            <a:r>
              <a:rPr lang="fr-FR" dirty="0" smtClean="0"/>
              <a:t>omme au cours de </a:t>
            </a:r>
            <a:r>
              <a:rPr lang="fr-FR" dirty="0"/>
              <a:t>toutes les infections survenant </a:t>
            </a:r>
            <a:r>
              <a:rPr lang="fr-FR" dirty="0" smtClean="0"/>
              <a:t>chez une femme enceinte, il existe un risque </a:t>
            </a:r>
            <a:r>
              <a:rPr lang="fr-FR" dirty="0"/>
              <a:t>pour le </a:t>
            </a:r>
            <a:r>
              <a:rPr lang="fr-FR" dirty="0" smtClean="0"/>
              <a:t>fœtus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r>
              <a:rPr lang="fr-FR" dirty="0" smtClean="0"/>
              <a:t>Le risque de mort fœtale était ainsi multiplié par 1.9 (IC95%, 1.1-3.4) chez les </a:t>
            </a:r>
            <a:r>
              <a:rPr lang="fr-FR" dirty="0"/>
              <a:t>femmes enceintes </a:t>
            </a:r>
            <a:r>
              <a:rPr lang="fr-FR" dirty="0" smtClean="0"/>
              <a:t>ayant eu la grippe au cours de la </a:t>
            </a:r>
            <a:r>
              <a:rPr lang="fr-FR" dirty="0" smtClean="0">
                <a:solidFill>
                  <a:srgbClr val="FF0000"/>
                </a:solidFill>
              </a:rPr>
              <a:t>pandémie grippale </a:t>
            </a:r>
            <a:r>
              <a:rPr lang="fr-FR" dirty="0" smtClean="0"/>
              <a:t>2009</a:t>
            </a:r>
            <a:r>
              <a:rPr lang="fr-FR" dirty="0"/>
              <a:t>/</a:t>
            </a:r>
            <a:r>
              <a:rPr lang="fr-FR" dirty="0" smtClean="0"/>
              <a:t>2010</a:t>
            </a:r>
            <a:r>
              <a:rPr lang="fr-FR" dirty="0"/>
              <a:t> </a:t>
            </a:r>
            <a:r>
              <a:rPr lang="fr-FR" dirty="0" smtClean="0"/>
              <a:t>(A/H1N1). </a:t>
            </a:r>
            <a:r>
              <a:rPr lang="fr-FR" sz="1200" i="1" dirty="0" smtClean="0"/>
              <a:t>(</a:t>
            </a:r>
            <a:r>
              <a:rPr lang="fr-FR" sz="1200" i="1" dirty="0" err="1" smtClean="0"/>
              <a:t>Haberg</a:t>
            </a:r>
            <a:r>
              <a:rPr lang="fr-FR" sz="1200" i="1" dirty="0" smtClean="0"/>
              <a:t>, N </a:t>
            </a:r>
            <a:r>
              <a:rPr lang="fr-FR" sz="1200" i="1" dirty="0" err="1" smtClean="0"/>
              <a:t>Engl</a:t>
            </a:r>
            <a:r>
              <a:rPr lang="fr-FR" sz="1200" i="1" dirty="0" smtClean="0"/>
              <a:t> J Med 2013)</a:t>
            </a:r>
            <a:endParaRPr lang="fr-FR" sz="1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77087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grippe est elle plus </a:t>
            </a:r>
            <a:r>
              <a:rPr lang="fr-FR" dirty="0" smtClean="0"/>
              <a:t>fréquente </a:t>
            </a:r>
            <a:r>
              <a:rPr lang="fr-FR" dirty="0"/>
              <a:t>pendant la grossesse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2132121"/>
            <a:ext cx="7556313" cy="4144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 smtClean="0"/>
              <a:t>NON</a:t>
            </a:r>
          </a:p>
          <a:p>
            <a:pPr marL="0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… Quoique </a:t>
            </a:r>
            <a:r>
              <a:rPr lang="fr-FR" dirty="0" smtClean="0"/>
              <a:t>que certaines données le suggèrent.</a:t>
            </a:r>
          </a:p>
          <a:p>
            <a:pPr marL="228600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L’incidence serait entre 5 et 22% </a:t>
            </a:r>
            <a:r>
              <a:rPr lang="fr-FR" sz="1200" i="1" dirty="0" smtClean="0"/>
              <a:t>(Irving, BJOG 2000 et Griffiths, J </a:t>
            </a:r>
            <a:r>
              <a:rPr lang="fr-FR" sz="1200" i="1" dirty="0" err="1" smtClean="0"/>
              <a:t>Epidemiol</a:t>
            </a:r>
            <a:r>
              <a:rPr lang="fr-FR" sz="1200" i="1" dirty="0" smtClean="0"/>
              <a:t> </a:t>
            </a:r>
            <a:r>
              <a:rPr lang="fr-FR" sz="1200" i="1" dirty="0" err="1" smtClean="0"/>
              <a:t>Community</a:t>
            </a:r>
            <a:r>
              <a:rPr lang="fr-FR" sz="1200" i="1" dirty="0" smtClean="0"/>
              <a:t> </a:t>
            </a:r>
            <a:r>
              <a:rPr lang="fr-FR" sz="1200" i="1" dirty="0" err="1" smtClean="0"/>
              <a:t>Health</a:t>
            </a:r>
            <a:r>
              <a:rPr lang="fr-FR" sz="1200" i="1" dirty="0" smtClean="0"/>
              <a:t> 1980) </a:t>
            </a:r>
            <a:r>
              <a:rPr lang="fr-FR" dirty="0" smtClean="0"/>
              <a:t>contre 5 à 10% dans la population générale (données OMS).</a:t>
            </a:r>
          </a:p>
          <a:p>
            <a:pPr lvl="2"/>
            <a:r>
              <a:rPr lang="fr-FR" sz="1600" dirty="0" smtClean="0"/>
              <a:t>Etudes </a:t>
            </a:r>
            <a:r>
              <a:rPr lang="fr-FR" sz="1600" dirty="0" err="1" smtClean="0"/>
              <a:t>séro</a:t>
            </a:r>
            <a:r>
              <a:rPr lang="fr-FR" sz="1600" dirty="0" smtClean="0"/>
              <a:t>-épidémiologiques sur 1659 grossesses avec prélèvements sangui</a:t>
            </a:r>
            <a:r>
              <a:rPr lang="fr-FR" sz="1600" dirty="0"/>
              <a:t>n</a:t>
            </a:r>
            <a:r>
              <a:rPr lang="fr-FR" sz="1600" dirty="0" smtClean="0"/>
              <a:t> en fin de grossesse, </a:t>
            </a:r>
            <a:endParaRPr lang="fr-FR" sz="1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34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8474" y="386439"/>
            <a:ext cx="7556313" cy="1116106"/>
          </a:xfrm>
        </p:spPr>
        <p:txBody>
          <a:bodyPr/>
          <a:lstStyle/>
          <a:p>
            <a:r>
              <a:rPr lang="fr-FR" dirty="0" smtClean="0"/>
              <a:t>La vaccination </a:t>
            </a:r>
            <a:r>
              <a:rPr lang="fr-FR" dirty="0" smtClean="0">
                <a:solidFill>
                  <a:srgbClr val="FF0000"/>
                </a:solidFill>
              </a:rPr>
              <a:t>antigrippale</a:t>
            </a:r>
            <a:r>
              <a:rPr lang="fr-FR" dirty="0" smtClean="0"/>
              <a:t> est elle efficace </a:t>
            </a:r>
            <a:r>
              <a:rPr lang="fr-FR" dirty="0" smtClean="0">
                <a:solidFill>
                  <a:srgbClr val="FF0000"/>
                </a:solidFill>
              </a:rPr>
              <a:t>chez la femme enceinte </a:t>
            </a:r>
            <a:r>
              <a:rPr lang="fr-FR" dirty="0" smtClean="0"/>
              <a:t>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1884285"/>
            <a:ext cx="7908679" cy="48068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sz="3800" b="1" dirty="0" smtClean="0">
                <a:solidFill>
                  <a:srgbClr val="FF0000"/>
                </a:solidFill>
              </a:rPr>
              <a:t>OUI !</a:t>
            </a:r>
            <a:r>
              <a:rPr lang="fr-FR" dirty="0" smtClean="0"/>
              <a:t> </a:t>
            </a:r>
            <a:r>
              <a:rPr lang="fr-FR" dirty="0" smtClean="0"/>
              <a:t>et elle présente, de plus, </a:t>
            </a:r>
            <a:r>
              <a:rPr lang="fr-FR" dirty="0" smtClean="0">
                <a:solidFill>
                  <a:srgbClr val="FF0000"/>
                </a:solidFill>
              </a:rPr>
              <a:t>une double utilité </a:t>
            </a:r>
            <a:r>
              <a:rPr lang="fr-FR" dirty="0" smtClean="0"/>
              <a:t>:</a:t>
            </a:r>
            <a:endParaRPr lang="fr-FR" dirty="0" smtClean="0"/>
          </a:p>
          <a:p>
            <a:r>
              <a:rPr lang="fr-FR" b="1" dirty="0" smtClean="0"/>
              <a:t>Protection de </a:t>
            </a:r>
            <a:r>
              <a:rPr lang="fr-FR" b="1" dirty="0" smtClean="0">
                <a:solidFill>
                  <a:srgbClr val="FF0000"/>
                </a:solidFill>
              </a:rPr>
              <a:t>la </a:t>
            </a:r>
            <a:r>
              <a:rPr lang="fr-FR" b="1" dirty="0" smtClean="0">
                <a:solidFill>
                  <a:srgbClr val="FF0000"/>
                </a:solidFill>
              </a:rPr>
              <a:t>mère</a:t>
            </a:r>
          </a:p>
          <a:p>
            <a:pPr lvl="1"/>
            <a:r>
              <a:rPr lang="fr-FR" dirty="0" err="1" smtClean="0"/>
              <a:t>Immunogénicité</a:t>
            </a:r>
            <a:r>
              <a:rPr lang="fr-FR" dirty="0" smtClean="0"/>
              <a:t> similaire à population adulte de même âge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Steinhoff</a:t>
            </a:r>
            <a:r>
              <a:rPr lang="fr-FR" sz="1400" i="1" dirty="0" smtClean="0"/>
              <a:t>, N </a:t>
            </a:r>
            <a:r>
              <a:rPr lang="fr-FR" sz="1400" i="1" dirty="0" err="1" smtClean="0"/>
              <a:t>Engl</a:t>
            </a:r>
            <a:r>
              <a:rPr lang="fr-FR" sz="1400" i="1" dirty="0" smtClean="0"/>
              <a:t> J Med 2010)</a:t>
            </a:r>
          </a:p>
          <a:p>
            <a:pPr lvl="1"/>
            <a:r>
              <a:rPr lang="fr-FR" dirty="0" smtClean="0"/>
              <a:t>Diminution des cas de grippe d’environ 50%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Madhi</a:t>
            </a:r>
            <a:r>
              <a:rPr lang="fr-FR" sz="1400" i="1" dirty="0" smtClean="0"/>
              <a:t>, N </a:t>
            </a:r>
            <a:r>
              <a:rPr lang="fr-FR" sz="1400" i="1" dirty="0" err="1" smtClean="0"/>
              <a:t>Engl</a:t>
            </a:r>
            <a:r>
              <a:rPr lang="fr-FR" sz="1400" i="1" dirty="0" smtClean="0"/>
              <a:t> J Med 2014) </a:t>
            </a:r>
          </a:p>
          <a:p>
            <a:pPr lvl="8">
              <a:spcBef>
                <a:spcPts val="0"/>
              </a:spcBef>
            </a:pPr>
            <a:endParaRPr lang="fr-FR" dirty="0" smtClean="0"/>
          </a:p>
          <a:p>
            <a:r>
              <a:rPr lang="fr-FR" b="1" dirty="0"/>
              <a:t>Protection </a:t>
            </a:r>
            <a:r>
              <a:rPr lang="fr-FR" b="1" dirty="0" smtClean="0"/>
              <a:t>du </a:t>
            </a:r>
            <a:r>
              <a:rPr lang="fr-FR" b="1" dirty="0" smtClean="0">
                <a:solidFill>
                  <a:srgbClr val="FF0000"/>
                </a:solidFill>
              </a:rPr>
              <a:t>nourrisson </a:t>
            </a:r>
            <a:r>
              <a:rPr lang="fr-FR" b="1" dirty="0" smtClean="0">
                <a:solidFill>
                  <a:srgbClr val="FF0000"/>
                </a:solidFill>
              </a:rPr>
              <a:t>jusqu’à l’âge de 6 mois</a:t>
            </a:r>
          </a:p>
          <a:p>
            <a:pPr lvl="2"/>
            <a:r>
              <a:rPr lang="fr-FR" dirty="0" smtClean="0">
                <a:solidFill>
                  <a:srgbClr val="FF0000"/>
                </a:solidFill>
              </a:rPr>
              <a:t>Diminution de 48 à 63</a:t>
            </a:r>
            <a:r>
              <a:rPr lang="fr-FR" dirty="0">
                <a:solidFill>
                  <a:srgbClr val="FF0000"/>
                </a:solidFill>
              </a:rPr>
              <a:t>% des cas de grippe 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Madhi</a:t>
            </a:r>
            <a:r>
              <a:rPr lang="fr-FR" sz="1400" i="1" dirty="0" smtClean="0"/>
              <a:t>, N </a:t>
            </a:r>
            <a:r>
              <a:rPr lang="fr-FR" sz="1400" i="1" dirty="0" err="1" smtClean="0"/>
              <a:t>Engl</a:t>
            </a:r>
            <a:r>
              <a:rPr lang="fr-FR" sz="1400" i="1" dirty="0" smtClean="0"/>
              <a:t> J Med 2014 et </a:t>
            </a:r>
            <a:r>
              <a:rPr lang="fr-FR" sz="1400" i="1" dirty="0" err="1" smtClean="0"/>
              <a:t>Zaman</a:t>
            </a:r>
            <a:r>
              <a:rPr lang="fr-FR" sz="1400" i="1" dirty="0" smtClean="0"/>
              <a:t>, N </a:t>
            </a:r>
            <a:r>
              <a:rPr lang="fr-FR" sz="1400" i="1" dirty="0" err="1" smtClean="0"/>
              <a:t>Engl</a:t>
            </a:r>
            <a:r>
              <a:rPr lang="fr-FR" sz="1400" i="1" dirty="0" smtClean="0"/>
              <a:t> J Med 2008)</a:t>
            </a:r>
          </a:p>
          <a:p>
            <a:pPr lvl="2"/>
            <a:r>
              <a:rPr lang="fr-FR" dirty="0" smtClean="0">
                <a:solidFill>
                  <a:srgbClr val="FF0000"/>
                </a:solidFill>
              </a:rPr>
              <a:t>Diminution de 42% </a:t>
            </a:r>
            <a:r>
              <a:rPr lang="fr-FR" dirty="0" smtClean="0"/>
              <a:t>des hospitalisations pour syndrome respiratoire fébrile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Zaman</a:t>
            </a:r>
            <a:r>
              <a:rPr lang="fr-FR" sz="1400" i="1" dirty="0" smtClean="0"/>
              <a:t>, N </a:t>
            </a:r>
            <a:r>
              <a:rPr lang="fr-FR" sz="1400" i="1" dirty="0" err="1" smtClean="0"/>
              <a:t>Engl</a:t>
            </a:r>
            <a:r>
              <a:rPr lang="fr-FR" sz="1400" i="1" dirty="0" smtClean="0"/>
              <a:t> J Med 2008)</a:t>
            </a:r>
          </a:p>
          <a:p>
            <a:pPr marL="457200" lvl="2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Par </a:t>
            </a:r>
            <a:r>
              <a:rPr lang="fr-FR" dirty="0" smtClean="0"/>
              <a:t>passage </a:t>
            </a:r>
            <a:r>
              <a:rPr lang="fr-FR" dirty="0" err="1" smtClean="0">
                <a:solidFill>
                  <a:srgbClr val="FF0000"/>
                </a:solidFill>
              </a:rPr>
              <a:t>transplacentaire</a:t>
            </a:r>
            <a:r>
              <a:rPr lang="fr-FR" dirty="0" smtClean="0">
                <a:solidFill>
                  <a:srgbClr val="FF0000"/>
                </a:solidFill>
              </a:rPr>
              <a:t> d</a:t>
            </a:r>
            <a:r>
              <a:rPr lang="fr-FR" dirty="0" smtClean="0"/>
              <a:t>es anticorps maternels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Avantages </a:t>
            </a:r>
            <a:r>
              <a:rPr lang="fr-FR" dirty="0" smtClean="0"/>
              <a:t>:  </a:t>
            </a:r>
            <a:endParaRPr lang="fr-FR" dirty="0" smtClean="0"/>
          </a:p>
          <a:p>
            <a:pPr lvl="2"/>
            <a:r>
              <a:rPr lang="fr-FR" dirty="0" smtClean="0"/>
              <a:t>Les nourrissons sont à haut risque de grippe grave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Poehling</a:t>
            </a:r>
            <a:r>
              <a:rPr lang="fr-FR" sz="1400" i="1" dirty="0" smtClean="0"/>
              <a:t>, N </a:t>
            </a:r>
            <a:r>
              <a:rPr lang="fr-FR" sz="1400" i="1" dirty="0" err="1" smtClean="0"/>
              <a:t>Engl</a:t>
            </a:r>
            <a:r>
              <a:rPr lang="fr-FR" sz="1400" i="1" dirty="0" smtClean="0"/>
              <a:t> J Med 2006)</a:t>
            </a:r>
          </a:p>
          <a:p>
            <a:pPr lvl="2"/>
            <a:r>
              <a:rPr lang="fr-FR" dirty="0" smtClean="0"/>
              <a:t>Mais ne peuvent pas être vaccinés avant 6 mois (immaturité système immunitaire) </a:t>
            </a:r>
            <a:r>
              <a:rPr lang="fr-FR" sz="1400" i="1" dirty="0" smtClean="0"/>
              <a:t>(</a:t>
            </a:r>
            <a:r>
              <a:rPr lang="fr-FR" sz="1400" i="1" dirty="0" err="1" smtClean="0"/>
              <a:t>Englund</a:t>
            </a:r>
            <a:r>
              <a:rPr lang="fr-FR" sz="1400" i="1" dirty="0" smtClean="0"/>
              <a:t>, </a:t>
            </a:r>
            <a:r>
              <a:rPr lang="fr-FR" sz="1400" i="1" dirty="0" err="1" smtClean="0"/>
              <a:t>Pediatr</a:t>
            </a:r>
            <a:r>
              <a:rPr lang="fr-FR" sz="1400" i="1" dirty="0" smtClean="0"/>
              <a:t> Infect Dis J 2010)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528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4804" y="156307"/>
            <a:ext cx="7556313" cy="1116106"/>
          </a:xfrm>
        </p:spPr>
        <p:txBody>
          <a:bodyPr/>
          <a:lstStyle/>
          <a:p>
            <a:r>
              <a:rPr lang="fr-FR" sz="3200" dirty="0"/>
              <a:t>La </a:t>
            </a:r>
            <a:r>
              <a:rPr lang="fr-FR" sz="3200" dirty="0" smtClean="0"/>
              <a:t>vaccination antigrippale peut elle être administrée sans risque chez la femme enceinte?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4703" y="1786631"/>
            <a:ext cx="7556313" cy="489343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3800" b="1" dirty="0" smtClean="0">
                <a:solidFill>
                  <a:srgbClr val="FF0000"/>
                </a:solidFill>
              </a:rPr>
              <a:t>OUI !</a:t>
            </a:r>
          </a:p>
          <a:p>
            <a:r>
              <a:rPr lang="fr-FR" dirty="0" smtClean="0"/>
              <a:t>Nombreuses </a:t>
            </a:r>
            <a:r>
              <a:rPr lang="fr-FR" dirty="0" smtClean="0"/>
              <a:t>études sur le sujet </a:t>
            </a:r>
            <a:r>
              <a:rPr lang="fr-FR" dirty="0" smtClean="0"/>
              <a:t>(en particulier concernant l’administration </a:t>
            </a:r>
            <a:r>
              <a:rPr lang="fr-FR" dirty="0" smtClean="0"/>
              <a:t>au 2</a:t>
            </a:r>
            <a:r>
              <a:rPr lang="fr-FR" baseline="30000" dirty="0" smtClean="0"/>
              <a:t>ème</a:t>
            </a:r>
            <a:r>
              <a:rPr lang="fr-FR" dirty="0" smtClean="0"/>
              <a:t> et 3</a:t>
            </a:r>
            <a:r>
              <a:rPr lang="fr-FR" baseline="30000" dirty="0" smtClean="0"/>
              <a:t>ème</a:t>
            </a:r>
            <a:r>
              <a:rPr lang="fr-FR" dirty="0" smtClean="0"/>
              <a:t> trimestre).</a:t>
            </a:r>
          </a:p>
          <a:p>
            <a:r>
              <a:rPr lang="fr-FR" dirty="0" smtClean="0"/>
              <a:t>Comme dans la population générale, des réactions peuvent exister (douleur, réaction point injection, ...).</a:t>
            </a:r>
          </a:p>
          <a:p>
            <a:r>
              <a:rPr lang="fr-FR" dirty="0" smtClean="0"/>
              <a:t>Mais il n’a jamais été mis en évidence d’augmentation de risque de complications (vaccins saisonniers ou pandémiques, vaccins </a:t>
            </a:r>
            <a:r>
              <a:rPr lang="fr-FR" dirty="0" err="1" smtClean="0"/>
              <a:t>adjuvantés</a:t>
            </a:r>
            <a:r>
              <a:rPr lang="fr-FR" dirty="0" smtClean="0"/>
              <a:t> ou non) chez les femmes enceintes. </a:t>
            </a:r>
            <a:r>
              <a:rPr lang="fr-FR" sz="1400" i="1" dirty="0" smtClean="0"/>
              <a:t>(Loubet, </a:t>
            </a:r>
            <a:r>
              <a:rPr lang="fr-FR" sz="1400" i="1" dirty="0" err="1" smtClean="0"/>
              <a:t>Exp</a:t>
            </a:r>
            <a:r>
              <a:rPr lang="fr-FR" sz="1400" i="1" dirty="0" smtClean="0"/>
              <a:t> </a:t>
            </a:r>
            <a:r>
              <a:rPr lang="fr-FR" sz="1400" i="1" dirty="0" err="1" smtClean="0"/>
              <a:t>Opin</a:t>
            </a:r>
            <a:r>
              <a:rPr lang="fr-FR" sz="1400" i="1" dirty="0" smtClean="0"/>
              <a:t> Drug </a:t>
            </a:r>
            <a:r>
              <a:rPr lang="fr-FR" sz="1400" i="1" dirty="0" err="1" smtClean="0"/>
              <a:t>Saf</a:t>
            </a:r>
            <a:r>
              <a:rPr lang="fr-FR" sz="1400" i="1" dirty="0" smtClean="0"/>
              <a:t> 2014) </a:t>
            </a:r>
            <a:r>
              <a:rPr lang="fr-FR" sz="1800" i="1" dirty="0" smtClean="0">
                <a:solidFill>
                  <a:srgbClr val="FF0000"/>
                </a:solidFill>
              </a:rPr>
              <a:t> </a:t>
            </a:r>
            <a:endParaRPr lang="fr-FR" sz="1400" i="1" dirty="0" smtClean="0"/>
          </a:p>
          <a:p>
            <a:r>
              <a:rPr lang="fr-FR" i="1" dirty="0" smtClean="0"/>
              <a:t>En particulier </a:t>
            </a:r>
            <a:r>
              <a:rPr lang="fr-FR" dirty="0" smtClean="0"/>
              <a:t>:</a:t>
            </a:r>
            <a:endParaRPr lang="fr-FR" dirty="0"/>
          </a:p>
          <a:p>
            <a:pPr lvl="1"/>
            <a:r>
              <a:rPr lang="fr-FR" sz="1900" dirty="0" smtClean="0">
                <a:solidFill>
                  <a:srgbClr val="FF0000"/>
                </a:solidFill>
              </a:rPr>
              <a:t>Aucune </a:t>
            </a:r>
            <a:r>
              <a:rPr lang="fr-FR" sz="1900" dirty="0">
                <a:solidFill>
                  <a:srgbClr val="FF0000"/>
                </a:solidFill>
              </a:rPr>
              <a:t>augmentation </a:t>
            </a:r>
            <a:r>
              <a:rPr lang="fr-FR" sz="1900" dirty="0"/>
              <a:t>du risque de </a:t>
            </a:r>
            <a:r>
              <a:rPr lang="fr-FR" sz="1900" dirty="0">
                <a:solidFill>
                  <a:srgbClr val="FF0000"/>
                </a:solidFill>
              </a:rPr>
              <a:t>complications </a:t>
            </a:r>
            <a:r>
              <a:rPr lang="fr-FR" sz="1900" dirty="0" smtClean="0">
                <a:solidFill>
                  <a:srgbClr val="FF0000"/>
                </a:solidFill>
              </a:rPr>
              <a:t>obstétricales</a:t>
            </a:r>
            <a:r>
              <a:rPr lang="fr-FR" sz="1900" dirty="0" smtClean="0"/>
              <a:t>.</a:t>
            </a:r>
            <a:endParaRPr lang="fr-FR" sz="1900" dirty="0"/>
          </a:p>
          <a:p>
            <a:pPr lvl="2"/>
            <a:r>
              <a:rPr lang="fr-FR" sz="1900" dirty="0"/>
              <a:t>Diabète gestationnel, HTA gravidique, pré éclampsie/éclampsie</a:t>
            </a:r>
          </a:p>
          <a:p>
            <a:pPr marL="457200" lvl="2" indent="0">
              <a:buNone/>
            </a:pPr>
            <a:endParaRPr lang="fr-FR" sz="500" dirty="0"/>
          </a:p>
          <a:p>
            <a:pPr lvl="1"/>
            <a:r>
              <a:rPr lang="fr-FR" sz="1900" dirty="0">
                <a:solidFill>
                  <a:srgbClr val="FF0000"/>
                </a:solidFill>
              </a:rPr>
              <a:t>Aucune augmentation </a:t>
            </a:r>
            <a:r>
              <a:rPr lang="fr-FR" sz="1900" dirty="0"/>
              <a:t>du risque de </a:t>
            </a:r>
            <a:r>
              <a:rPr lang="fr-FR" sz="1900" dirty="0">
                <a:solidFill>
                  <a:srgbClr val="FF0000"/>
                </a:solidFill>
              </a:rPr>
              <a:t>complications </a:t>
            </a:r>
            <a:r>
              <a:rPr lang="fr-FR" sz="1900" dirty="0" smtClean="0">
                <a:solidFill>
                  <a:srgbClr val="FF0000"/>
                </a:solidFill>
              </a:rPr>
              <a:t>fœtales</a:t>
            </a:r>
            <a:r>
              <a:rPr lang="fr-FR" sz="1900" dirty="0" smtClean="0"/>
              <a:t>.</a:t>
            </a:r>
            <a:endParaRPr lang="fr-FR" sz="1900" dirty="0"/>
          </a:p>
          <a:p>
            <a:pPr lvl="2"/>
            <a:r>
              <a:rPr lang="fr-FR" sz="1900" dirty="0"/>
              <a:t>Fausse couche spontanée, prématurité</a:t>
            </a:r>
            <a:r>
              <a:rPr lang="fr-FR" sz="1900" dirty="0" smtClean="0"/>
              <a:t>, anomalie congénitale</a:t>
            </a:r>
            <a:r>
              <a:rPr lang="fr-FR" dirty="0" smtClean="0"/>
              <a:t>		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69785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395288" y="188913"/>
            <a:ext cx="8424862" cy="57626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 smtClean="0"/>
              <a:t>Synthèse: </a:t>
            </a:r>
            <a:r>
              <a:rPr lang="fr-FR" sz="2400" b="1" dirty="0" smtClean="0">
                <a:solidFill>
                  <a:srgbClr val="FF0000"/>
                </a:solidFill>
              </a:rPr>
              <a:t>grippe, grossesse, vaccination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395288" y="1196975"/>
            <a:ext cx="2592387" cy="576263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ym typeface="Symbol"/>
              </a:rPr>
              <a:t>Gravité de l’infection chez la mère</a:t>
            </a:r>
            <a:endParaRPr lang="fr-FR" dirty="0"/>
          </a:p>
        </p:txBody>
      </p:sp>
      <p:sp>
        <p:nvSpPr>
          <p:cNvPr id="38" name="Rectangle à coins arrondis 37"/>
          <p:cNvSpPr/>
          <p:nvPr/>
        </p:nvSpPr>
        <p:spPr>
          <a:xfrm>
            <a:off x="6227763" y="1196975"/>
            <a:ext cx="2592387" cy="576263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/>
              <a:t>Risque pour le fœtus</a:t>
            </a:r>
            <a:endParaRPr lang="fr-FR" dirty="0"/>
          </a:p>
        </p:txBody>
      </p:sp>
      <p:sp>
        <p:nvSpPr>
          <p:cNvPr id="39" name="Rectangle à coins arrondis 38"/>
          <p:cNvSpPr/>
          <p:nvPr/>
        </p:nvSpPr>
        <p:spPr>
          <a:xfrm>
            <a:off x="3635375" y="2924175"/>
            <a:ext cx="1800225" cy="576263"/>
          </a:xfrm>
          <a:prstGeom prst="roundRect">
            <a:avLst/>
          </a:prstGeom>
          <a:ln>
            <a:solidFill>
              <a:srgbClr val="7EC25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ym typeface="Symbol"/>
              </a:rPr>
              <a:t>Sécurité du vaccin</a:t>
            </a:r>
            <a:endParaRPr lang="fr-FR" dirty="0"/>
          </a:p>
        </p:txBody>
      </p:sp>
      <p:sp>
        <p:nvSpPr>
          <p:cNvPr id="40" name="Rectangle à coins arrondis 39"/>
          <p:cNvSpPr/>
          <p:nvPr/>
        </p:nvSpPr>
        <p:spPr>
          <a:xfrm>
            <a:off x="2484438" y="1892301"/>
            <a:ext cx="1692451" cy="888998"/>
          </a:xfrm>
          <a:prstGeom prst="round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/>
              <a:t>Protection de la mère</a:t>
            </a:r>
            <a:endParaRPr lang="fr-FR" dirty="0"/>
          </a:p>
        </p:txBody>
      </p:sp>
      <p:sp>
        <p:nvSpPr>
          <p:cNvPr id="41" name="Rectangle à coins arrondis 40"/>
          <p:cNvSpPr/>
          <p:nvPr/>
        </p:nvSpPr>
        <p:spPr>
          <a:xfrm>
            <a:off x="4882444" y="1892300"/>
            <a:ext cx="1777119" cy="888999"/>
          </a:xfrm>
          <a:prstGeom prst="roundRect">
            <a:avLst/>
          </a:prstGeom>
          <a:ln>
            <a:solidFill>
              <a:srgbClr val="7EC25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ym typeface="Symbol"/>
              </a:rPr>
              <a:t>Protection du nourrisson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smtClean="0">
                <a:sym typeface="Symbol"/>
              </a:rPr>
              <a:t>(6 mois)</a:t>
            </a:r>
            <a:endParaRPr lang="fr-FR" dirty="0"/>
          </a:p>
        </p:txBody>
      </p:sp>
      <p:cxnSp>
        <p:nvCxnSpPr>
          <p:cNvPr id="8" name="Connecteur droit avec flèche 7"/>
          <p:cNvCxnSpPr>
            <a:endCxn id="39" idx="0"/>
          </p:cNvCxnSpPr>
          <p:nvPr/>
        </p:nvCxnSpPr>
        <p:spPr>
          <a:xfrm>
            <a:off x="4535488" y="765175"/>
            <a:ext cx="0" cy="2159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endCxn id="40" idx="0"/>
          </p:cNvCxnSpPr>
          <p:nvPr/>
        </p:nvCxnSpPr>
        <p:spPr>
          <a:xfrm>
            <a:off x="3330664" y="765175"/>
            <a:ext cx="0" cy="1127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endCxn id="41" idx="0"/>
          </p:cNvCxnSpPr>
          <p:nvPr/>
        </p:nvCxnSpPr>
        <p:spPr>
          <a:xfrm>
            <a:off x="5771004" y="765175"/>
            <a:ext cx="0" cy="1127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endCxn id="4" idx="0"/>
          </p:cNvCxnSpPr>
          <p:nvPr/>
        </p:nvCxnSpPr>
        <p:spPr>
          <a:xfrm>
            <a:off x="1691482" y="765175"/>
            <a:ext cx="0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endCxn id="38" idx="0"/>
          </p:cNvCxnSpPr>
          <p:nvPr/>
        </p:nvCxnSpPr>
        <p:spPr>
          <a:xfrm>
            <a:off x="7523957" y="765175"/>
            <a:ext cx="0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stCxn id="39" idx="2"/>
          </p:cNvCxnSpPr>
          <p:nvPr/>
        </p:nvCxnSpPr>
        <p:spPr>
          <a:xfrm>
            <a:off x="4535488" y="3500438"/>
            <a:ext cx="11112" cy="2635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>
            <a:stCxn id="40" idx="2"/>
          </p:cNvCxnSpPr>
          <p:nvPr/>
        </p:nvCxnSpPr>
        <p:spPr>
          <a:xfrm>
            <a:off x="3330664" y="2781299"/>
            <a:ext cx="0" cy="982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5805841" y="2781299"/>
            <a:ext cx="0" cy="9826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38" idx="2"/>
          </p:cNvCxnSpPr>
          <p:nvPr/>
        </p:nvCxnSpPr>
        <p:spPr>
          <a:xfrm>
            <a:off x="7523957" y="1773238"/>
            <a:ext cx="0" cy="199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4" idx="2"/>
          </p:cNvCxnSpPr>
          <p:nvPr/>
        </p:nvCxnSpPr>
        <p:spPr>
          <a:xfrm>
            <a:off x="1691482" y="1773238"/>
            <a:ext cx="0" cy="19907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1347" y="3881751"/>
            <a:ext cx="6290506" cy="242361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9589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Recommandations vaccinales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4691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b="1" dirty="0" smtClean="0">
                <a:solidFill>
                  <a:srgbClr val="FF0000"/>
                </a:solidFill>
              </a:rPr>
              <a:t>C</a:t>
            </a:r>
            <a:r>
              <a:rPr lang="fr-FR" b="1" dirty="0" smtClean="0">
                <a:solidFill>
                  <a:srgbClr val="FF0000"/>
                </a:solidFill>
              </a:rPr>
              <a:t>alendrier vaccinal 2015 ; avis HCSP 2012</a:t>
            </a:r>
          </a:p>
          <a:p>
            <a:pPr>
              <a:buFont typeface="Wingdings" charset="2"/>
              <a:buChar char="Ø"/>
            </a:pPr>
            <a:r>
              <a:rPr lang="fr-FR" dirty="0" smtClean="0"/>
              <a:t>1 dose de vaccin trivalent inactivé </a:t>
            </a:r>
          </a:p>
          <a:p>
            <a:pPr lvl="1">
              <a:buFont typeface="Wingdings" charset="2"/>
              <a:buChar char="Ø"/>
            </a:pPr>
            <a:r>
              <a:rPr lang="fr-FR" dirty="0" smtClean="0"/>
              <a:t>administrée par </a:t>
            </a:r>
            <a:r>
              <a:rPr lang="fr-FR" dirty="0"/>
              <a:t>voie IM </a:t>
            </a:r>
            <a:r>
              <a:rPr lang="fr-FR" dirty="0" smtClean="0"/>
              <a:t>avant le début de la grossesse </a:t>
            </a:r>
          </a:p>
          <a:p>
            <a:pPr lvl="1">
              <a:buFont typeface="Wingdings" charset="2"/>
              <a:buChar char="Ø"/>
            </a:pPr>
            <a:r>
              <a:rPr lang="fr-FR" dirty="0" smtClean="0"/>
              <a:t>ou pendant la grossesse quel que soit le trimestre </a:t>
            </a:r>
          </a:p>
          <a:p>
            <a:pPr lvl="1">
              <a:buFont typeface="Wingdings" charset="2"/>
              <a:buChar char="Ø"/>
            </a:pPr>
            <a:r>
              <a:rPr lang="fr-FR" dirty="0" smtClean="0"/>
              <a:t>au cours de la campagne de vaccination.</a:t>
            </a:r>
          </a:p>
          <a:p>
            <a:pPr lvl="1">
              <a:buFont typeface="Wingdings" charset="2"/>
              <a:buChar char="Ø"/>
            </a:pPr>
            <a:endParaRPr lang="fr-FR" dirty="0" smtClean="0"/>
          </a:p>
          <a:p>
            <a:pPr>
              <a:buFont typeface="Wingdings" charset="2"/>
              <a:buChar char="Ø"/>
            </a:pPr>
            <a:r>
              <a:rPr lang="fr-FR" dirty="0" smtClean="0"/>
              <a:t>Après l’accouchement : </a:t>
            </a:r>
            <a:r>
              <a:rPr lang="fr-FR" b="1" dirty="0" smtClean="0"/>
              <a:t>vaccination </a:t>
            </a:r>
            <a:r>
              <a:rPr lang="fr-FR" b="1" dirty="0" smtClean="0"/>
              <a:t> …</a:t>
            </a:r>
            <a:endParaRPr lang="fr-FR" b="1" dirty="0" smtClean="0"/>
          </a:p>
          <a:p>
            <a:pPr lvl="1">
              <a:buFont typeface="Wingdings" charset="2"/>
              <a:buChar char="Ø"/>
            </a:pPr>
            <a:r>
              <a:rPr lang="fr-FR" dirty="0" smtClean="0"/>
              <a:t>Des mères (si non fait pendant la grossesse)</a:t>
            </a:r>
          </a:p>
          <a:p>
            <a:pPr lvl="1">
              <a:buFont typeface="Wingdings" charset="2"/>
              <a:buChar char="Ø"/>
            </a:pPr>
            <a:r>
              <a:rPr lang="fr-FR" dirty="0" smtClean="0"/>
              <a:t>Du conjoint et de l’entourage </a:t>
            </a:r>
          </a:p>
          <a:p>
            <a:pPr marL="228600" lvl="1" indent="0">
              <a:buNone/>
            </a:pPr>
            <a:r>
              <a:rPr lang="fr-FR" b="1" dirty="0" smtClean="0"/>
              <a:t>… Si nourrisson à risque de grippe grave </a:t>
            </a:r>
            <a:r>
              <a:rPr lang="fr-FR" dirty="0" smtClean="0"/>
              <a:t>(prématurité, </a:t>
            </a:r>
            <a:r>
              <a:rPr lang="fr-FR" dirty="0" err="1" smtClean="0"/>
              <a:t>bronchodysplasie</a:t>
            </a:r>
            <a:r>
              <a:rPr lang="fr-FR" dirty="0" smtClean="0"/>
              <a:t>, cardiopathie congénitale, et déficit immunitaire).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531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vantage">
  <a:themeElements>
    <a:clrScheme name="Été">
      <a:dk1>
        <a:sysClr val="windowText" lastClr="000000"/>
      </a:dk1>
      <a:lt1>
        <a:sysClr val="window" lastClr="FFFFFF"/>
      </a:lt1>
      <a:dk2>
        <a:srgbClr val="D16207"/>
      </a:dk2>
      <a:lt2>
        <a:srgbClr val="F0B31E"/>
      </a:lt2>
      <a:accent1>
        <a:srgbClr val="51A6C2"/>
      </a:accent1>
      <a:accent2>
        <a:srgbClr val="51C2A9"/>
      </a:accent2>
      <a:accent3>
        <a:srgbClr val="7EC251"/>
      </a:accent3>
      <a:accent4>
        <a:srgbClr val="E1DC53"/>
      </a:accent4>
      <a:accent5>
        <a:srgbClr val="B54721"/>
      </a:accent5>
      <a:accent6>
        <a:srgbClr val="A16BB1"/>
      </a:accent6>
      <a:hlink>
        <a:srgbClr val="A40A06"/>
      </a:hlink>
      <a:folHlink>
        <a:srgbClr val="837F16"/>
      </a:folHlink>
    </a:clrScheme>
    <a:fontScheme name="A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Avantage.thmx</Template>
  <TotalTime>2534</TotalTime>
  <Words>694</Words>
  <Application>Microsoft Office PowerPoint</Application>
  <PresentationFormat>Affichage à l'écran (4:3)</PresentationFormat>
  <Paragraphs>69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Avantage</vt:lpstr>
      <vt:lpstr>Vaccination antigrippale  et Grossesse</vt:lpstr>
      <vt:lpstr>La grippe est elle plus grave chez une femme enceinte ?</vt:lpstr>
      <vt:lpstr>Conséquences pour le fœtus  d’une grippe maternelle</vt:lpstr>
      <vt:lpstr>La grippe est elle plus fréquente pendant la grossesse ?</vt:lpstr>
      <vt:lpstr>La vaccination antigrippale est elle efficace chez la femme enceinte ? </vt:lpstr>
      <vt:lpstr>La vaccination antigrippale peut elle être administrée sans risque chez la femme enceinte? </vt:lpstr>
      <vt:lpstr>Présentation PowerPoint</vt:lpstr>
      <vt:lpstr>Recommandations vaccinales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 Loubet</dc:creator>
  <cp:lastModifiedBy>Epaulard , Olivier</cp:lastModifiedBy>
  <cp:revision>59</cp:revision>
  <cp:lastPrinted>2015-11-08T20:08:34Z</cp:lastPrinted>
  <dcterms:created xsi:type="dcterms:W3CDTF">2015-10-13T12:12:49Z</dcterms:created>
  <dcterms:modified xsi:type="dcterms:W3CDTF">2015-11-13T18:21:18Z</dcterms:modified>
</cp:coreProperties>
</file>